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sldIdLst>
    <p:sldId id="384" r:id="rId2"/>
    <p:sldId id="392" r:id="rId3"/>
    <p:sldId id="383" r:id="rId4"/>
    <p:sldId id="371" r:id="rId5"/>
    <p:sldId id="259" r:id="rId6"/>
    <p:sldId id="260" r:id="rId7"/>
    <p:sldId id="261" r:id="rId8"/>
    <p:sldId id="262" r:id="rId9"/>
    <p:sldId id="263" r:id="rId10"/>
    <p:sldId id="385" r:id="rId11"/>
    <p:sldId id="394" r:id="rId12"/>
    <p:sldId id="396" r:id="rId13"/>
    <p:sldId id="395" r:id="rId14"/>
    <p:sldId id="266" r:id="rId15"/>
    <p:sldId id="267" r:id="rId16"/>
    <p:sldId id="268" r:id="rId17"/>
    <p:sldId id="269" r:id="rId18"/>
    <p:sldId id="374" r:id="rId19"/>
    <p:sldId id="375" r:id="rId20"/>
    <p:sldId id="270" r:id="rId21"/>
    <p:sldId id="271" r:id="rId22"/>
    <p:sldId id="272" r:id="rId23"/>
    <p:sldId id="273" r:id="rId24"/>
    <p:sldId id="274" r:id="rId25"/>
    <p:sldId id="275" r:id="rId26"/>
    <p:sldId id="276" r:id="rId27"/>
    <p:sldId id="277" r:id="rId28"/>
    <p:sldId id="386" r:id="rId29"/>
    <p:sldId id="414" r:id="rId30"/>
    <p:sldId id="415" r:id="rId31"/>
    <p:sldId id="413" r:id="rId32"/>
    <p:sldId id="399" r:id="rId33"/>
    <p:sldId id="402" r:id="rId34"/>
    <p:sldId id="401" r:id="rId35"/>
    <p:sldId id="400" r:id="rId36"/>
    <p:sldId id="398" r:id="rId37"/>
    <p:sldId id="403" r:id="rId38"/>
    <p:sldId id="417" r:id="rId39"/>
    <p:sldId id="418" r:id="rId40"/>
    <p:sldId id="404" r:id="rId41"/>
    <p:sldId id="405" r:id="rId42"/>
    <p:sldId id="406" r:id="rId43"/>
    <p:sldId id="407" r:id="rId44"/>
    <p:sldId id="409" r:id="rId45"/>
    <p:sldId id="410" r:id="rId46"/>
    <p:sldId id="411" r:id="rId47"/>
    <p:sldId id="397" r:id="rId48"/>
    <p:sldId id="408" r:id="rId49"/>
    <p:sldId id="376" r:id="rId50"/>
    <p:sldId id="377" r:id="rId51"/>
    <p:sldId id="378" r:id="rId52"/>
    <p:sldId id="379" r:id="rId53"/>
    <p:sldId id="380" r:id="rId54"/>
    <p:sldId id="281" r:id="rId55"/>
    <p:sldId id="416" r:id="rId56"/>
    <p:sldId id="283" r:id="rId57"/>
    <p:sldId id="284" r:id="rId58"/>
    <p:sldId id="285" r:id="rId59"/>
    <p:sldId id="412" r:id="rId60"/>
    <p:sldId id="387" r:id="rId61"/>
    <p:sldId id="288" r:id="rId62"/>
    <p:sldId id="289" r:id="rId63"/>
    <p:sldId id="290" r:id="rId64"/>
    <p:sldId id="291" r:id="rId65"/>
    <p:sldId id="292" r:id="rId66"/>
    <p:sldId id="293" r:id="rId67"/>
    <p:sldId id="294" r:id="rId68"/>
    <p:sldId id="295" r:id="rId69"/>
    <p:sldId id="388" r:id="rId70"/>
    <p:sldId id="297" r:id="rId71"/>
    <p:sldId id="298" r:id="rId72"/>
    <p:sldId id="299" r:id="rId73"/>
    <p:sldId id="300" r:id="rId74"/>
    <p:sldId id="301" r:id="rId75"/>
    <p:sldId id="302" r:id="rId76"/>
    <p:sldId id="303" r:id="rId77"/>
    <p:sldId id="419" r:id="rId78"/>
    <p:sldId id="389" r:id="rId79"/>
    <p:sldId id="420" r:id="rId80"/>
    <p:sldId id="307" r:id="rId81"/>
    <p:sldId id="308" r:id="rId82"/>
    <p:sldId id="309" r:id="rId83"/>
    <p:sldId id="310" r:id="rId84"/>
    <p:sldId id="311" r:id="rId85"/>
    <p:sldId id="312" r:id="rId86"/>
    <p:sldId id="313" r:id="rId87"/>
    <p:sldId id="314" r:id="rId88"/>
    <p:sldId id="315" r:id="rId89"/>
    <p:sldId id="316" r:id="rId90"/>
    <p:sldId id="317" r:id="rId91"/>
    <p:sldId id="421" r:id="rId92"/>
    <p:sldId id="422" r:id="rId93"/>
    <p:sldId id="390" r:id="rId94"/>
    <p:sldId id="320" r:id="rId95"/>
    <p:sldId id="321" r:id="rId96"/>
    <p:sldId id="381" r:id="rId97"/>
    <p:sldId id="382"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91" r:id="rId111"/>
    <p:sldId id="429" r:id="rId112"/>
    <p:sldId id="430" r:id="rId113"/>
    <p:sldId id="337" r:id="rId114"/>
    <p:sldId id="431" r:id="rId115"/>
    <p:sldId id="339" r:id="rId116"/>
    <p:sldId id="340" r:id="rId117"/>
    <p:sldId id="341" r:id="rId118"/>
    <p:sldId id="342" r:id="rId119"/>
    <p:sldId id="432" r:id="rId120"/>
    <p:sldId id="368" r:id="rId121"/>
    <p:sldId id="428" r:id="rId122"/>
    <p:sldId id="345" r:id="rId123"/>
    <p:sldId id="346" r:id="rId124"/>
    <p:sldId id="347" r:id="rId125"/>
    <p:sldId id="348" r:id="rId126"/>
    <p:sldId id="349" r:id="rId127"/>
    <p:sldId id="426" r:id="rId128"/>
    <p:sldId id="424" r:id="rId129"/>
    <p:sldId id="350" r:id="rId130"/>
    <p:sldId id="351" r:id="rId131"/>
    <p:sldId id="352" r:id="rId132"/>
    <p:sldId id="353" r:id="rId133"/>
    <p:sldId id="354" r:id="rId134"/>
    <p:sldId id="355" r:id="rId135"/>
    <p:sldId id="370" r:id="rId136"/>
    <p:sldId id="356" r:id="rId137"/>
    <p:sldId id="425" r:id="rId138"/>
    <p:sldId id="393" r:id="rId139"/>
    <p:sldId id="359" r:id="rId140"/>
    <p:sldId id="435" r:id="rId141"/>
    <p:sldId id="361" r:id="rId142"/>
    <p:sldId id="362" r:id="rId143"/>
    <p:sldId id="363" r:id="rId144"/>
    <p:sldId id="364" r:id="rId145"/>
    <p:sldId id="365" r:id="rId146"/>
    <p:sldId id="433" r:id="rId147"/>
    <p:sldId id="434" r:id="rId1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57D2F"/>
    <a:srgbClr val="FFE699"/>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p:restoredTop sz="92817"/>
  </p:normalViewPr>
  <p:slideViewPr>
    <p:cSldViewPr snapToGrid="0">
      <p:cViewPr varScale="1">
        <p:scale>
          <a:sx n="114" d="100"/>
          <a:sy n="114" d="100"/>
        </p:scale>
        <p:origin x="760"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crosoft YaHei Light" panose="020B0502040204020203" pitchFamily="34" charset="-122"/>
                <a:ea typeface="Microsoft YaHei Light" panose="020B0502040204020203" pitchFamily="34" charset="-122"/>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crosoft YaHei Light" panose="020B0502040204020203" pitchFamily="34" charset="-122"/>
                <a:ea typeface="Microsoft YaHei Light" panose="020B0502040204020203" pitchFamily="34" charset="-122"/>
              </a:defRPr>
            </a:lvl1pPr>
          </a:lstStyle>
          <a:p>
            <a:fld id="{A4EC3685-9B28-6A4A-924D-C1BC998BFBE9}" type="datetimeFigureOut">
              <a:rPr kumimoji="1" lang="zh-TW" altLang="en-US" smtClean="0"/>
              <a:pPr/>
              <a:t>2022/3/24</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crosoft YaHei Light" panose="020B0502040204020203" pitchFamily="34" charset="-122"/>
                <a:ea typeface="Microsoft YaHei Light" panose="020B0502040204020203" pitchFamily="34" charset="-122"/>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crosoft YaHei Light" panose="020B0502040204020203" pitchFamily="34" charset="-122"/>
                <a:ea typeface="Microsoft YaHei Light" panose="020B0502040204020203" pitchFamily="34" charset="-122"/>
              </a:defRPr>
            </a:lvl1pPr>
          </a:lstStyle>
          <a:p>
            <a:fld id="{8D77919A-BBCB-BC4C-BA96-997795B5D5BE}" type="slidenum">
              <a:rPr kumimoji="1" lang="zh-TW" altLang="en-US" smtClean="0"/>
              <a:pPr/>
              <a:t>‹#›</a:t>
            </a:fld>
            <a:endParaRPr kumimoji="1" lang="zh-TW" altLang="en-US" dirty="0"/>
          </a:p>
        </p:txBody>
      </p:sp>
    </p:spTree>
    <p:extLst>
      <p:ext uri="{BB962C8B-B14F-4D97-AF65-F5344CB8AC3E}">
        <p14:creationId xmlns:p14="http://schemas.microsoft.com/office/powerpoint/2010/main" val="1664163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1pPr>
    <a:lvl2pPr marL="4572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2pPr>
    <a:lvl3pPr marL="9144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3pPr>
    <a:lvl4pPr marL="13716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4pPr>
    <a:lvl5pPr marL="18288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a:t>
            </a:fld>
            <a:endParaRPr kumimoji="1" lang="zh-TW" altLang="en-US" dirty="0"/>
          </a:p>
        </p:txBody>
      </p:sp>
    </p:spTree>
    <p:extLst>
      <p:ext uri="{BB962C8B-B14F-4D97-AF65-F5344CB8AC3E}">
        <p14:creationId xmlns:p14="http://schemas.microsoft.com/office/powerpoint/2010/main" val="286721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a:t>
            </a:fld>
            <a:endParaRPr kumimoji="1" lang="zh-TW" altLang="en-US" dirty="0"/>
          </a:p>
        </p:txBody>
      </p:sp>
    </p:spTree>
    <p:extLst>
      <p:ext uri="{BB962C8B-B14F-4D97-AF65-F5344CB8AC3E}">
        <p14:creationId xmlns:p14="http://schemas.microsoft.com/office/powerpoint/2010/main" val="394510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a:t>
            </a:fld>
            <a:endParaRPr kumimoji="1" lang="zh-TW" altLang="en-US" dirty="0"/>
          </a:p>
        </p:txBody>
      </p:sp>
    </p:spTree>
    <p:extLst>
      <p:ext uri="{BB962C8B-B14F-4D97-AF65-F5344CB8AC3E}">
        <p14:creationId xmlns:p14="http://schemas.microsoft.com/office/powerpoint/2010/main" val="49139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a:t>
            </a:fld>
            <a:endParaRPr kumimoji="1" lang="zh-TW" altLang="en-US" dirty="0"/>
          </a:p>
        </p:txBody>
      </p:sp>
    </p:spTree>
    <p:extLst>
      <p:ext uri="{BB962C8B-B14F-4D97-AF65-F5344CB8AC3E}">
        <p14:creationId xmlns:p14="http://schemas.microsoft.com/office/powerpoint/2010/main" val="3926024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13</a:t>
            </a:fld>
            <a:endParaRPr kumimoji="1" lang="zh-TW" altLang="en-US" dirty="0"/>
          </a:p>
        </p:txBody>
      </p:sp>
    </p:spTree>
    <p:extLst>
      <p:ext uri="{BB962C8B-B14F-4D97-AF65-F5344CB8AC3E}">
        <p14:creationId xmlns:p14="http://schemas.microsoft.com/office/powerpoint/2010/main" val="188682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a:t>
            </a:fld>
            <a:endParaRPr kumimoji="1" lang="zh-TW" altLang="en-US" dirty="0"/>
          </a:p>
        </p:txBody>
      </p:sp>
    </p:spTree>
    <p:extLst>
      <p:ext uri="{BB962C8B-B14F-4D97-AF65-F5344CB8AC3E}">
        <p14:creationId xmlns:p14="http://schemas.microsoft.com/office/powerpoint/2010/main" val="2139900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a:t>
            </a:fld>
            <a:endParaRPr kumimoji="1" lang="zh-TW" altLang="en-US" dirty="0"/>
          </a:p>
        </p:txBody>
      </p:sp>
    </p:spTree>
    <p:extLst>
      <p:ext uri="{BB962C8B-B14F-4D97-AF65-F5344CB8AC3E}">
        <p14:creationId xmlns:p14="http://schemas.microsoft.com/office/powerpoint/2010/main" val="261709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16</a:t>
            </a:fld>
            <a:endParaRPr kumimoji="1" lang="zh-TW" altLang="en-US" dirty="0"/>
          </a:p>
        </p:txBody>
      </p:sp>
    </p:spTree>
    <p:extLst>
      <p:ext uri="{BB962C8B-B14F-4D97-AF65-F5344CB8AC3E}">
        <p14:creationId xmlns:p14="http://schemas.microsoft.com/office/powerpoint/2010/main" val="205827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7A2CE9BA-D458-FB46-9764-232ACAA355B0}"/>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D8474BF5-CC74-CD4D-86A4-1C7AD9406C5F}"/>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99CBF620-1066-CB4A-9E67-8EAE6297E246}"/>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623C6-504D-2140-ABCD-46C4305CDD9F}" type="datetime1">
              <a:rPr lang="en-US" sz="1300" u="none" strike="noStrike" kern="1200" cap="none" spc="-1" baseline="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3/24/22</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33EBB83F-7DF5-7740-BEA9-5F3206D6F91A}"/>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09328EF-88F4-294E-9926-303758C92524}" type="slidenum">
              <a:t>17</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76083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18</a:t>
            </a:fld>
            <a:endParaRPr kumimoji="1" lang="zh-TW" altLang="en-US" dirty="0"/>
          </a:p>
        </p:txBody>
      </p:sp>
    </p:spTree>
    <p:extLst>
      <p:ext uri="{BB962C8B-B14F-4D97-AF65-F5344CB8AC3E}">
        <p14:creationId xmlns:p14="http://schemas.microsoft.com/office/powerpoint/2010/main" val="295284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19</a:t>
            </a:fld>
            <a:endParaRPr kumimoji="1" lang="zh-TW" altLang="en-US" dirty="0"/>
          </a:p>
        </p:txBody>
      </p:sp>
    </p:spTree>
    <p:extLst>
      <p:ext uri="{BB962C8B-B14F-4D97-AF65-F5344CB8AC3E}">
        <p14:creationId xmlns:p14="http://schemas.microsoft.com/office/powerpoint/2010/main" val="3157080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a:t>
            </a:fld>
            <a:endParaRPr kumimoji="1" lang="zh-TW" altLang="en-US" dirty="0"/>
          </a:p>
        </p:txBody>
      </p:sp>
    </p:spTree>
    <p:extLst>
      <p:ext uri="{BB962C8B-B14F-4D97-AF65-F5344CB8AC3E}">
        <p14:creationId xmlns:p14="http://schemas.microsoft.com/office/powerpoint/2010/main" val="71077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20</a:t>
            </a:fld>
            <a:endParaRPr kumimoji="1" lang="zh-TW" altLang="en-US" dirty="0"/>
          </a:p>
        </p:txBody>
      </p:sp>
    </p:spTree>
    <p:extLst>
      <p:ext uri="{BB962C8B-B14F-4D97-AF65-F5344CB8AC3E}">
        <p14:creationId xmlns:p14="http://schemas.microsoft.com/office/powerpoint/2010/main" val="4219830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21</a:t>
            </a:fld>
            <a:endParaRPr kumimoji="1" lang="zh-TW" altLang="en-US" dirty="0"/>
          </a:p>
        </p:txBody>
      </p:sp>
    </p:spTree>
    <p:extLst>
      <p:ext uri="{BB962C8B-B14F-4D97-AF65-F5344CB8AC3E}">
        <p14:creationId xmlns:p14="http://schemas.microsoft.com/office/powerpoint/2010/main" val="370276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4282F1E3-313E-D149-97F8-567B763AFE26}"/>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8A548E7C-5621-3D42-AC54-5BB396DE2F06}"/>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5857D0D5-ECC9-784D-8A79-1A5516A6519A}"/>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865393A-0086-E445-AF0F-ED6BFC60370D}" type="datetime1">
              <a:rPr lang="en-US" sz="1200" u="none" strike="noStrike" kern="1200" cap="none" spc="-1" baseline="0">
                <a:solidFill>
                  <a:srgbClr val="000000"/>
                </a:solidFill>
                <a:uFillTx/>
                <a:latin typeface="Arial"/>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3/24/22</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D60942A1-77DD-1B46-BB5C-C8735D17DE6E}"/>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E1B4823-3306-2847-930E-16E97C8EF649}" type="slidenum">
              <a:t>22</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53930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3F5849E3-B301-8644-B2A4-B2F0D0C3C011}"/>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3CD1765B-0B3B-2748-93B1-C38427BA48FE}"/>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980ED432-55B5-2445-953D-F76BFAD88120}"/>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759B4E2-A985-9742-AF4A-9B8B27184E14}" type="datetime1">
              <a:rPr lang="en-US" sz="1300" u="none" strike="noStrike" kern="1200" cap="none" spc="-1" baseline="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3/24/22</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827CB84C-EE97-DD47-AAFC-48D059A820AA}"/>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0617841-5647-F543-839D-7FAEEEB142BA}" type="slidenum">
              <a:t>23</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2050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24</a:t>
            </a:fld>
            <a:endParaRPr kumimoji="1" lang="zh-TW" altLang="en-US" dirty="0"/>
          </a:p>
        </p:txBody>
      </p:sp>
    </p:spTree>
    <p:extLst>
      <p:ext uri="{BB962C8B-B14F-4D97-AF65-F5344CB8AC3E}">
        <p14:creationId xmlns:p14="http://schemas.microsoft.com/office/powerpoint/2010/main" val="3344000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25</a:t>
            </a:fld>
            <a:endParaRPr kumimoji="1" lang="zh-TW" altLang="en-US" dirty="0"/>
          </a:p>
        </p:txBody>
      </p:sp>
    </p:spTree>
    <p:extLst>
      <p:ext uri="{BB962C8B-B14F-4D97-AF65-F5344CB8AC3E}">
        <p14:creationId xmlns:p14="http://schemas.microsoft.com/office/powerpoint/2010/main" val="2908618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26</a:t>
            </a:fld>
            <a:endParaRPr kumimoji="1" lang="zh-TW" altLang="en-US" dirty="0"/>
          </a:p>
        </p:txBody>
      </p:sp>
    </p:spTree>
    <p:extLst>
      <p:ext uri="{BB962C8B-B14F-4D97-AF65-F5344CB8AC3E}">
        <p14:creationId xmlns:p14="http://schemas.microsoft.com/office/powerpoint/2010/main" val="2060667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27</a:t>
            </a:fld>
            <a:endParaRPr kumimoji="1" lang="zh-TW" altLang="en-US" dirty="0"/>
          </a:p>
        </p:txBody>
      </p:sp>
    </p:spTree>
    <p:extLst>
      <p:ext uri="{BB962C8B-B14F-4D97-AF65-F5344CB8AC3E}">
        <p14:creationId xmlns:p14="http://schemas.microsoft.com/office/powerpoint/2010/main" val="237628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29</a:t>
            </a:fld>
            <a:endParaRPr kumimoji="1" lang="zh-TW" altLang="en-US" dirty="0"/>
          </a:p>
        </p:txBody>
      </p:sp>
    </p:spTree>
    <p:extLst>
      <p:ext uri="{BB962C8B-B14F-4D97-AF65-F5344CB8AC3E}">
        <p14:creationId xmlns:p14="http://schemas.microsoft.com/office/powerpoint/2010/main" val="531410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32</a:t>
            </a:fld>
            <a:endParaRPr kumimoji="1" lang="zh-TW" altLang="en-US" dirty="0"/>
          </a:p>
        </p:txBody>
      </p:sp>
    </p:spTree>
    <p:extLst>
      <p:ext uri="{BB962C8B-B14F-4D97-AF65-F5344CB8AC3E}">
        <p14:creationId xmlns:p14="http://schemas.microsoft.com/office/powerpoint/2010/main" val="285726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a:t>
            </a:fld>
            <a:endParaRPr kumimoji="1" lang="zh-TW" altLang="en-US" dirty="0"/>
          </a:p>
        </p:txBody>
      </p:sp>
    </p:spTree>
    <p:extLst>
      <p:ext uri="{BB962C8B-B14F-4D97-AF65-F5344CB8AC3E}">
        <p14:creationId xmlns:p14="http://schemas.microsoft.com/office/powerpoint/2010/main" val="2370209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38</a:t>
            </a:fld>
            <a:endParaRPr kumimoji="1" lang="zh-TW" altLang="en-US" dirty="0"/>
          </a:p>
        </p:txBody>
      </p:sp>
    </p:spTree>
    <p:extLst>
      <p:ext uri="{BB962C8B-B14F-4D97-AF65-F5344CB8AC3E}">
        <p14:creationId xmlns:p14="http://schemas.microsoft.com/office/powerpoint/2010/main" val="3992921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39</a:t>
            </a:fld>
            <a:endParaRPr kumimoji="1" lang="zh-TW" altLang="en-US" dirty="0"/>
          </a:p>
        </p:txBody>
      </p:sp>
    </p:spTree>
    <p:extLst>
      <p:ext uri="{BB962C8B-B14F-4D97-AF65-F5344CB8AC3E}">
        <p14:creationId xmlns:p14="http://schemas.microsoft.com/office/powerpoint/2010/main" val="3123368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45</a:t>
            </a:fld>
            <a:endParaRPr kumimoji="1" lang="zh-TW" altLang="en-US" dirty="0"/>
          </a:p>
        </p:txBody>
      </p:sp>
    </p:spTree>
    <p:extLst>
      <p:ext uri="{BB962C8B-B14F-4D97-AF65-F5344CB8AC3E}">
        <p14:creationId xmlns:p14="http://schemas.microsoft.com/office/powerpoint/2010/main" val="221397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46</a:t>
            </a:fld>
            <a:endParaRPr kumimoji="1" lang="zh-TW" altLang="en-US" dirty="0"/>
          </a:p>
        </p:txBody>
      </p:sp>
    </p:spTree>
    <p:extLst>
      <p:ext uri="{BB962C8B-B14F-4D97-AF65-F5344CB8AC3E}">
        <p14:creationId xmlns:p14="http://schemas.microsoft.com/office/powerpoint/2010/main" val="837204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60</a:t>
            </a:fld>
            <a:endParaRPr kumimoji="1" lang="zh-TW" altLang="en-US" dirty="0"/>
          </a:p>
        </p:txBody>
      </p:sp>
    </p:spTree>
    <p:extLst>
      <p:ext uri="{BB962C8B-B14F-4D97-AF65-F5344CB8AC3E}">
        <p14:creationId xmlns:p14="http://schemas.microsoft.com/office/powerpoint/2010/main" val="1760289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61</a:t>
            </a:fld>
            <a:endParaRPr kumimoji="1" lang="zh-TW" altLang="en-US" dirty="0"/>
          </a:p>
        </p:txBody>
      </p:sp>
    </p:spTree>
    <p:extLst>
      <p:ext uri="{BB962C8B-B14F-4D97-AF65-F5344CB8AC3E}">
        <p14:creationId xmlns:p14="http://schemas.microsoft.com/office/powerpoint/2010/main" val="259251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62</a:t>
            </a:fld>
            <a:endParaRPr kumimoji="1" lang="zh-TW" altLang="en-US" dirty="0"/>
          </a:p>
        </p:txBody>
      </p:sp>
    </p:spTree>
    <p:extLst>
      <p:ext uri="{BB962C8B-B14F-4D97-AF65-F5344CB8AC3E}">
        <p14:creationId xmlns:p14="http://schemas.microsoft.com/office/powerpoint/2010/main" val="2931623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63</a:t>
            </a:fld>
            <a:endParaRPr kumimoji="1" lang="zh-TW" altLang="en-US" dirty="0"/>
          </a:p>
        </p:txBody>
      </p:sp>
    </p:spTree>
    <p:extLst>
      <p:ext uri="{BB962C8B-B14F-4D97-AF65-F5344CB8AC3E}">
        <p14:creationId xmlns:p14="http://schemas.microsoft.com/office/powerpoint/2010/main" val="1474618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64</a:t>
            </a:fld>
            <a:endParaRPr kumimoji="1" lang="zh-TW" altLang="en-US" dirty="0"/>
          </a:p>
        </p:txBody>
      </p:sp>
    </p:spTree>
    <p:extLst>
      <p:ext uri="{BB962C8B-B14F-4D97-AF65-F5344CB8AC3E}">
        <p14:creationId xmlns:p14="http://schemas.microsoft.com/office/powerpoint/2010/main" val="351428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65</a:t>
            </a:fld>
            <a:endParaRPr kumimoji="1" lang="zh-TW" altLang="en-US" dirty="0"/>
          </a:p>
        </p:txBody>
      </p:sp>
    </p:spTree>
    <p:extLst>
      <p:ext uri="{BB962C8B-B14F-4D97-AF65-F5344CB8AC3E}">
        <p14:creationId xmlns:p14="http://schemas.microsoft.com/office/powerpoint/2010/main" val="39739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a:t>
            </a:fld>
            <a:endParaRPr kumimoji="1" lang="zh-TW" altLang="en-US" dirty="0"/>
          </a:p>
        </p:txBody>
      </p:sp>
    </p:spTree>
    <p:extLst>
      <p:ext uri="{BB962C8B-B14F-4D97-AF65-F5344CB8AC3E}">
        <p14:creationId xmlns:p14="http://schemas.microsoft.com/office/powerpoint/2010/main" val="451986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66</a:t>
            </a:fld>
            <a:endParaRPr kumimoji="1" lang="zh-TW" altLang="en-US" dirty="0"/>
          </a:p>
        </p:txBody>
      </p:sp>
    </p:spTree>
    <p:extLst>
      <p:ext uri="{BB962C8B-B14F-4D97-AF65-F5344CB8AC3E}">
        <p14:creationId xmlns:p14="http://schemas.microsoft.com/office/powerpoint/2010/main" val="596796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67</a:t>
            </a:fld>
            <a:endParaRPr kumimoji="1" lang="zh-TW" altLang="en-US" dirty="0"/>
          </a:p>
        </p:txBody>
      </p:sp>
    </p:spTree>
    <p:extLst>
      <p:ext uri="{BB962C8B-B14F-4D97-AF65-F5344CB8AC3E}">
        <p14:creationId xmlns:p14="http://schemas.microsoft.com/office/powerpoint/2010/main" val="533252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68</a:t>
            </a:fld>
            <a:endParaRPr kumimoji="1" lang="zh-TW" altLang="en-US" dirty="0"/>
          </a:p>
        </p:txBody>
      </p:sp>
    </p:spTree>
    <p:extLst>
      <p:ext uri="{BB962C8B-B14F-4D97-AF65-F5344CB8AC3E}">
        <p14:creationId xmlns:p14="http://schemas.microsoft.com/office/powerpoint/2010/main" val="743110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69</a:t>
            </a:fld>
            <a:endParaRPr kumimoji="1" lang="zh-TW" altLang="en-US" dirty="0"/>
          </a:p>
        </p:txBody>
      </p:sp>
    </p:spTree>
    <p:extLst>
      <p:ext uri="{BB962C8B-B14F-4D97-AF65-F5344CB8AC3E}">
        <p14:creationId xmlns:p14="http://schemas.microsoft.com/office/powerpoint/2010/main" val="3224292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70</a:t>
            </a:fld>
            <a:endParaRPr kumimoji="1" lang="zh-TW" altLang="en-US" dirty="0"/>
          </a:p>
        </p:txBody>
      </p:sp>
    </p:spTree>
    <p:extLst>
      <p:ext uri="{BB962C8B-B14F-4D97-AF65-F5344CB8AC3E}">
        <p14:creationId xmlns:p14="http://schemas.microsoft.com/office/powerpoint/2010/main" val="1966446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71</a:t>
            </a:fld>
            <a:endParaRPr kumimoji="1" lang="zh-TW" altLang="en-US" dirty="0"/>
          </a:p>
        </p:txBody>
      </p:sp>
    </p:spTree>
    <p:extLst>
      <p:ext uri="{BB962C8B-B14F-4D97-AF65-F5344CB8AC3E}">
        <p14:creationId xmlns:p14="http://schemas.microsoft.com/office/powerpoint/2010/main" val="93224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72</a:t>
            </a:fld>
            <a:endParaRPr kumimoji="1" lang="zh-TW" altLang="en-US" dirty="0"/>
          </a:p>
        </p:txBody>
      </p:sp>
    </p:spTree>
    <p:extLst>
      <p:ext uri="{BB962C8B-B14F-4D97-AF65-F5344CB8AC3E}">
        <p14:creationId xmlns:p14="http://schemas.microsoft.com/office/powerpoint/2010/main" val="1414310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73</a:t>
            </a:fld>
            <a:endParaRPr kumimoji="1" lang="zh-TW" altLang="en-US" dirty="0"/>
          </a:p>
        </p:txBody>
      </p:sp>
    </p:spTree>
    <p:extLst>
      <p:ext uri="{BB962C8B-B14F-4D97-AF65-F5344CB8AC3E}">
        <p14:creationId xmlns:p14="http://schemas.microsoft.com/office/powerpoint/2010/main" val="3649971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74</a:t>
            </a:fld>
            <a:endParaRPr kumimoji="1" lang="zh-TW" altLang="en-US" dirty="0"/>
          </a:p>
        </p:txBody>
      </p:sp>
    </p:spTree>
    <p:extLst>
      <p:ext uri="{BB962C8B-B14F-4D97-AF65-F5344CB8AC3E}">
        <p14:creationId xmlns:p14="http://schemas.microsoft.com/office/powerpoint/2010/main" val="3053267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75</a:t>
            </a:fld>
            <a:endParaRPr kumimoji="1" lang="zh-TW" altLang="en-US" dirty="0"/>
          </a:p>
        </p:txBody>
      </p:sp>
    </p:spTree>
    <p:extLst>
      <p:ext uri="{BB962C8B-B14F-4D97-AF65-F5344CB8AC3E}">
        <p14:creationId xmlns:p14="http://schemas.microsoft.com/office/powerpoint/2010/main" val="22720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5</a:t>
            </a:fld>
            <a:endParaRPr kumimoji="1" lang="zh-TW" altLang="en-US" dirty="0"/>
          </a:p>
        </p:txBody>
      </p:sp>
    </p:spTree>
    <p:extLst>
      <p:ext uri="{BB962C8B-B14F-4D97-AF65-F5344CB8AC3E}">
        <p14:creationId xmlns:p14="http://schemas.microsoft.com/office/powerpoint/2010/main" val="3415946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76</a:t>
            </a:fld>
            <a:endParaRPr kumimoji="1" lang="zh-TW" altLang="en-US" dirty="0"/>
          </a:p>
        </p:txBody>
      </p:sp>
    </p:spTree>
    <p:extLst>
      <p:ext uri="{BB962C8B-B14F-4D97-AF65-F5344CB8AC3E}">
        <p14:creationId xmlns:p14="http://schemas.microsoft.com/office/powerpoint/2010/main" val="10434908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77</a:t>
            </a:fld>
            <a:endParaRPr kumimoji="1" lang="zh-TW" altLang="en-US" dirty="0"/>
          </a:p>
        </p:txBody>
      </p:sp>
    </p:spTree>
    <p:extLst>
      <p:ext uri="{BB962C8B-B14F-4D97-AF65-F5344CB8AC3E}">
        <p14:creationId xmlns:p14="http://schemas.microsoft.com/office/powerpoint/2010/main" val="766003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78</a:t>
            </a:fld>
            <a:endParaRPr kumimoji="1" lang="zh-TW" altLang="en-US" dirty="0"/>
          </a:p>
        </p:txBody>
      </p:sp>
    </p:spTree>
    <p:extLst>
      <p:ext uri="{BB962C8B-B14F-4D97-AF65-F5344CB8AC3E}">
        <p14:creationId xmlns:p14="http://schemas.microsoft.com/office/powerpoint/2010/main" val="2199983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79</a:t>
            </a:fld>
            <a:endParaRPr kumimoji="1" lang="zh-TW" altLang="en-US" dirty="0"/>
          </a:p>
        </p:txBody>
      </p:sp>
    </p:spTree>
    <p:extLst>
      <p:ext uri="{BB962C8B-B14F-4D97-AF65-F5344CB8AC3E}">
        <p14:creationId xmlns:p14="http://schemas.microsoft.com/office/powerpoint/2010/main" val="897279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80</a:t>
            </a:fld>
            <a:endParaRPr kumimoji="1" lang="zh-TW" altLang="en-US" dirty="0"/>
          </a:p>
        </p:txBody>
      </p:sp>
    </p:spTree>
    <p:extLst>
      <p:ext uri="{BB962C8B-B14F-4D97-AF65-F5344CB8AC3E}">
        <p14:creationId xmlns:p14="http://schemas.microsoft.com/office/powerpoint/2010/main" val="346889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81</a:t>
            </a:fld>
            <a:endParaRPr kumimoji="1" lang="zh-TW" altLang="en-US" dirty="0"/>
          </a:p>
        </p:txBody>
      </p:sp>
    </p:spTree>
    <p:extLst>
      <p:ext uri="{BB962C8B-B14F-4D97-AF65-F5344CB8AC3E}">
        <p14:creationId xmlns:p14="http://schemas.microsoft.com/office/powerpoint/2010/main" val="3471811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82</a:t>
            </a:fld>
            <a:endParaRPr kumimoji="1" lang="zh-TW" altLang="en-US" dirty="0"/>
          </a:p>
        </p:txBody>
      </p:sp>
    </p:spTree>
    <p:extLst>
      <p:ext uri="{BB962C8B-B14F-4D97-AF65-F5344CB8AC3E}">
        <p14:creationId xmlns:p14="http://schemas.microsoft.com/office/powerpoint/2010/main" val="2484069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83</a:t>
            </a:fld>
            <a:endParaRPr kumimoji="1" lang="zh-TW" altLang="en-US" dirty="0"/>
          </a:p>
        </p:txBody>
      </p:sp>
    </p:spTree>
    <p:extLst>
      <p:ext uri="{BB962C8B-B14F-4D97-AF65-F5344CB8AC3E}">
        <p14:creationId xmlns:p14="http://schemas.microsoft.com/office/powerpoint/2010/main" val="2250183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84</a:t>
            </a:fld>
            <a:endParaRPr kumimoji="1" lang="zh-TW" altLang="en-US" dirty="0"/>
          </a:p>
        </p:txBody>
      </p:sp>
    </p:spTree>
    <p:extLst>
      <p:ext uri="{BB962C8B-B14F-4D97-AF65-F5344CB8AC3E}">
        <p14:creationId xmlns:p14="http://schemas.microsoft.com/office/powerpoint/2010/main" val="1933894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85</a:t>
            </a:fld>
            <a:endParaRPr kumimoji="1" lang="zh-TW" altLang="en-US" dirty="0"/>
          </a:p>
        </p:txBody>
      </p:sp>
    </p:spTree>
    <p:extLst>
      <p:ext uri="{BB962C8B-B14F-4D97-AF65-F5344CB8AC3E}">
        <p14:creationId xmlns:p14="http://schemas.microsoft.com/office/powerpoint/2010/main" val="83475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a:t>
            </a:fld>
            <a:endParaRPr kumimoji="1" lang="zh-TW" altLang="en-US" dirty="0"/>
          </a:p>
        </p:txBody>
      </p:sp>
    </p:spTree>
    <p:extLst>
      <p:ext uri="{BB962C8B-B14F-4D97-AF65-F5344CB8AC3E}">
        <p14:creationId xmlns:p14="http://schemas.microsoft.com/office/powerpoint/2010/main" val="3750295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86</a:t>
            </a:fld>
            <a:endParaRPr kumimoji="1" lang="zh-TW" altLang="en-US" dirty="0"/>
          </a:p>
        </p:txBody>
      </p:sp>
    </p:spTree>
    <p:extLst>
      <p:ext uri="{BB962C8B-B14F-4D97-AF65-F5344CB8AC3E}">
        <p14:creationId xmlns:p14="http://schemas.microsoft.com/office/powerpoint/2010/main" val="41092486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87</a:t>
            </a:fld>
            <a:endParaRPr kumimoji="1" lang="zh-TW" altLang="en-US" dirty="0"/>
          </a:p>
        </p:txBody>
      </p:sp>
    </p:spTree>
    <p:extLst>
      <p:ext uri="{BB962C8B-B14F-4D97-AF65-F5344CB8AC3E}">
        <p14:creationId xmlns:p14="http://schemas.microsoft.com/office/powerpoint/2010/main" val="2624695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88</a:t>
            </a:fld>
            <a:endParaRPr kumimoji="1" lang="zh-TW" altLang="en-US" dirty="0"/>
          </a:p>
        </p:txBody>
      </p:sp>
    </p:spTree>
    <p:extLst>
      <p:ext uri="{BB962C8B-B14F-4D97-AF65-F5344CB8AC3E}">
        <p14:creationId xmlns:p14="http://schemas.microsoft.com/office/powerpoint/2010/main" val="538950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89</a:t>
            </a:fld>
            <a:endParaRPr kumimoji="1" lang="zh-TW" altLang="en-US" dirty="0"/>
          </a:p>
        </p:txBody>
      </p:sp>
    </p:spTree>
    <p:extLst>
      <p:ext uri="{BB962C8B-B14F-4D97-AF65-F5344CB8AC3E}">
        <p14:creationId xmlns:p14="http://schemas.microsoft.com/office/powerpoint/2010/main" val="254697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90</a:t>
            </a:fld>
            <a:endParaRPr kumimoji="1" lang="zh-TW" altLang="en-US" dirty="0"/>
          </a:p>
        </p:txBody>
      </p:sp>
    </p:spTree>
    <p:extLst>
      <p:ext uri="{BB962C8B-B14F-4D97-AF65-F5344CB8AC3E}">
        <p14:creationId xmlns:p14="http://schemas.microsoft.com/office/powerpoint/2010/main" val="3274430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91</a:t>
            </a:fld>
            <a:endParaRPr kumimoji="1" lang="zh-TW" altLang="en-US" dirty="0"/>
          </a:p>
        </p:txBody>
      </p:sp>
    </p:spTree>
    <p:extLst>
      <p:ext uri="{BB962C8B-B14F-4D97-AF65-F5344CB8AC3E}">
        <p14:creationId xmlns:p14="http://schemas.microsoft.com/office/powerpoint/2010/main" val="14745826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92</a:t>
            </a:fld>
            <a:endParaRPr kumimoji="1" lang="zh-TW" altLang="en-US" dirty="0"/>
          </a:p>
        </p:txBody>
      </p:sp>
    </p:spTree>
    <p:extLst>
      <p:ext uri="{BB962C8B-B14F-4D97-AF65-F5344CB8AC3E}">
        <p14:creationId xmlns:p14="http://schemas.microsoft.com/office/powerpoint/2010/main" val="1214866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93</a:t>
            </a:fld>
            <a:endParaRPr kumimoji="1" lang="zh-TW" altLang="en-US" dirty="0"/>
          </a:p>
        </p:txBody>
      </p:sp>
    </p:spTree>
    <p:extLst>
      <p:ext uri="{BB962C8B-B14F-4D97-AF65-F5344CB8AC3E}">
        <p14:creationId xmlns:p14="http://schemas.microsoft.com/office/powerpoint/2010/main" val="174597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94</a:t>
            </a:fld>
            <a:endParaRPr kumimoji="1" lang="zh-TW" altLang="en-US" dirty="0"/>
          </a:p>
        </p:txBody>
      </p:sp>
    </p:spTree>
    <p:extLst>
      <p:ext uri="{BB962C8B-B14F-4D97-AF65-F5344CB8AC3E}">
        <p14:creationId xmlns:p14="http://schemas.microsoft.com/office/powerpoint/2010/main" val="3228713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95</a:t>
            </a:fld>
            <a:endParaRPr kumimoji="1" lang="zh-TW" altLang="en-US" dirty="0"/>
          </a:p>
        </p:txBody>
      </p:sp>
    </p:spTree>
    <p:extLst>
      <p:ext uri="{BB962C8B-B14F-4D97-AF65-F5344CB8AC3E}">
        <p14:creationId xmlns:p14="http://schemas.microsoft.com/office/powerpoint/2010/main" val="366687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a:t>
            </a:fld>
            <a:endParaRPr kumimoji="1" lang="zh-TW" altLang="en-US" dirty="0"/>
          </a:p>
        </p:txBody>
      </p:sp>
    </p:spTree>
    <p:extLst>
      <p:ext uri="{BB962C8B-B14F-4D97-AF65-F5344CB8AC3E}">
        <p14:creationId xmlns:p14="http://schemas.microsoft.com/office/powerpoint/2010/main" val="1122137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96</a:t>
            </a:fld>
            <a:endParaRPr kumimoji="1" lang="zh-TW" altLang="en-US" dirty="0"/>
          </a:p>
        </p:txBody>
      </p:sp>
    </p:spTree>
    <p:extLst>
      <p:ext uri="{BB962C8B-B14F-4D97-AF65-F5344CB8AC3E}">
        <p14:creationId xmlns:p14="http://schemas.microsoft.com/office/powerpoint/2010/main" val="51358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97</a:t>
            </a:fld>
            <a:endParaRPr kumimoji="1" lang="zh-TW" altLang="en-US" dirty="0"/>
          </a:p>
        </p:txBody>
      </p:sp>
    </p:spTree>
    <p:extLst>
      <p:ext uri="{BB962C8B-B14F-4D97-AF65-F5344CB8AC3E}">
        <p14:creationId xmlns:p14="http://schemas.microsoft.com/office/powerpoint/2010/main" val="2154184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98</a:t>
            </a:fld>
            <a:endParaRPr kumimoji="1" lang="zh-TW" altLang="en-US" dirty="0"/>
          </a:p>
        </p:txBody>
      </p:sp>
    </p:spTree>
    <p:extLst>
      <p:ext uri="{BB962C8B-B14F-4D97-AF65-F5344CB8AC3E}">
        <p14:creationId xmlns:p14="http://schemas.microsoft.com/office/powerpoint/2010/main" val="319584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99</a:t>
            </a:fld>
            <a:endParaRPr kumimoji="1" lang="zh-TW" altLang="en-US" dirty="0"/>
          </a:p>
        </p:txBody>
      </p:sp>
    </p:spTree>
    <p:extLst>
      <p:ext uri="{BB962C8B-B14F-4D97-AF65-F5344CB8AC3E}">
        <p14:creationId xmlns:p14="http://schemas.microsoft.com/office/powerpoint/2010/main" val="979948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100</a:t>
            </a:fld>
            <a:endParaRPr kumimoji="1" lang="zh-TW" altLang="en-US" dirty="0"/>
          </a:p>
        </p:txBody>
      </p:sp>
    </p:spTree>
    <p:extLst>
      <p:ext uri="{BB962C8B-B14F-4D97-AF65-F5344CB8AC3E}">
        <p14:creationId xmlns:p14="http://schemas.microsoft.com/office/powerpoint/2010/main" val="1199046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101</a:t>
            </a:fld>
            <a:endParaRPr kumimoji="1" lang="zh-TW" altLang="en-US" dirty="0"/>
          </a:p>
        </p:txBody>
      </p:sp>
    </p:spTree>
    <p:extLst>
      <p:ext uri="{BB962C8B-B14F-4D97-AF65-F5344CB8AC3E}">
        <p14:creationId xmlns:p14="http://schemas.microsoft.com/office/powerpoint/2010/main" val="17257343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102</a:t>
            </a:fld>
            <a:endParaRPr kumimoji="1" lang="zh-TW" altLang="en-US" dirty="0"/>
          </a:p>
        </p:txBody>
      </p:sp>
    </p:spTree>
    <p:extLst>
      <p:ext uri="{BB962C8B-B14F-4D97-AF65-F5344CB8AC3E}">
        <p14:creationId xmlns:p14="http://schemas.microsoft.com/office/powerpoint/2010/main" val="32996921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103</a:t>
            </a:fld>
            <a:endParaRPr kumimoji="1" lang="zh-TW" altLang="en-US" dirty="0"/>
          </a:p>
        </p:txBody>
      </p:sp>
    </p:spTree>
    <p:extLst>
      <p:ext uri="{BB962C8B-B14F-4D97-AF65-F5344CB8AC3E}">
        <p14:creationId xmlns:p14="http://schemas.microsoft.com/office/powerpoint/2010/main" val="15184601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104</a:t>
            </a:fld>
            <a:endParaRPr kumimoji="1" lang="zh-TW" altLang="en-US" dirty="0"/>
          </a:p>
        </p:txBody>
      </p:sp>
    </p:spTree>
    <p:extLst>
      <p:ext uri="{BB962C8B-B14F-4D97-AF65-F5344CB8AC3E}">
        <p14:creationId xmlns:p14="http://schemas.microsoft.com/office/powerpoint/2010/main" val="3263097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C4A8A4FC-7118-9244-AAF9-B37318FD1EEC}"/>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2D679B88-B152-C74A-AE6D-F060D6ABF0A8}"/>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766B34EC-1FDC-6549-AAEB-DCE1475566C0}"/>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51414D-BB74-5B43-B461-EAD04B861CBA}" type="slidenum">
              <a:t>105</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9558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a:t>
            </a:fld>
            <a:endParaRPr kumimoji="1" lang="zh-TW" altLang="en-US" dirty="0"/>
          </a:p>
        </p:txBody>
      </p:sp>
    </p:spTree>
    <p:extLst>
      <p:ext uri="{BB962C8B-B14F-4D97-AF65-F5344CB8AC3E}">
        <p14:creationId xmlns:p14="http://schemas.microsoft.com/office/powerpoint/2010/main" val="16733264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106</a:t>
            </a:fld>
            <a:endParaRPr kumimoji="1" lang="zh-TW" altLang="en-US" dirty="0"/>
          </a:p>
        </p:txBody>
      </p:sp>
    </p:spTree>
    <p:extLst>
      <p:ext uri="{BB962C8B-B14F-4D97-AF65-F5344CB8AC3E}">
        <p14:creationId xmlns:p14="http://schemas.microsoft.com/office/powerpoint/2010/main" val="3588621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107</a:t>
            </a:fld>
            <a:endParaRPr kumimoji="1" lang="zh-TW" altLang="en-US" dirty="0"/>
          </a:p>
        </p:txBody>
      </p:sp>
    </p:spTree>
    <p:extLst>
      <p:ext uri="{BB962C8B-B14F-4D97-AF65-F5344CB8AC3E}">
        <p14:creationId xmlns:p14="http://schemas.microsoft.com/office/powerpoint/2010/main" val="36457770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108</a:t>
            </a:fld>
            <a:endParaRPr kumimoji="1" lang="zh-TW" altLang="en-US" dirty="0"/>
          </a:p>
        </p:txBody>
      </p:sp>
    </p:spTree>
    <p:extLst>
      <p:ext uri="{BB962C8B-B14F-4D97-AF65-F5344CB8AC3E}">
        <p14:creationId xmlns:p14="http://schemas.microsoft.com/office/powerpoint/2010/main" val="3111767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109</a:t>
            </a:fld>
            <a:endParaRPr kumimoji="1" lang="zh-TW" altLang="en-US" dirty="0"/>
          </a:p>
        </p:txBody>
      </p:sp>
    </p:spTree>
    <p:extLst>
      <p:ext uri="{BB962C8B-B14F-4D97-AF65-F5344CB8AC3E}">
        <p14:creationId xmlns:p14="http://schemas.microsoft.com/office/powerpoint/2010/main" val="9900576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110</a:t>
            </a:fld>
            <a:endParaRPr kumimoji="1" lang="zh-TW" altLang="en-US" dirty="0"/>
          </a:p>
        </p:txBody>
      </p:sp>
    </p:spTree>
    <p:extLst>
      <p:ext uri="{BB962C8B-B14F-4D97-AF65-F5344CB8AC3E}">
        <p14:creationId xmlns:p14="http://schemas.microsoft.com/office/powerpoint/2010/main" val="31440330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138</a:t>
            </a:fld>
            <a:endParaRPr kumimoji="1" lang="zh-TW" altLang="en-US" dirty="0"/>
          </a:p>
        </p:txBody>
      </p:sp>
    </p:spTree>
    <p:extLst>
      <p:ext uri="{BB962C8B-B14F-4D97-AF65-F5344CB8AC3E}">
        <p14:creationId xmlns:p14="http://schemas.microsoft.com/office/powerpoint/2010/main" val="82074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139</a:t>
            </a:fld>
            <a:endParaRPr kumimoji="1" lang="zh-TW" altLang="en-US" dirty="0"/>
          </a:p>
        </p:txBody>
      </p:sp>
    </p:spTree>
    <p:extLst>
      <p:ext uri="{BB962C8B-B14F-4D97-AF65-F5344CB8AC3E}">
        <p14:creationId xmlns:p14="http://schemas.microsoft.com/office/powerpoint/2010/main" val="14582251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140</a:t>
            </a:fld>
            <a:endParaRPr kumimoji="1" lang="zh-TW" altLang="en-US" dirty="0"/>
          </a:p>
        </p:txBody>
      </p:sp>
    </p:spTree>
    <p:extLst>
      <p:ext uri="{BB962C8B-B14F-4D97-AF65-F5344CB8AC3E}">
        <p14:creationId xmlns:p14="http://schemas.microsoft.com/office/powerpoint/2010/main" val="1249517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141</a:t>
            </a:fld>
            <a:endParaRPr kumimoji="1" lang="zh-TW" altLang="en-US" dirty="0"/>
          </a:p>
        </p:txBody>
      </p:sp>
    </p:spTree>
    <p:extLst>
      <p:ext uri="{BB962C8B-B14F-4D97-AF65-F5344CB8AC3E}">
        <p14:creationId xmlns:p14="http://schemas.microsoft.com/office/powerpoint/2010/main" val="29049303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142</a:t>
            </a:fld>
            <a:endParaRPr kumimoji="1" lang="zh-TW" altLang="en-US" dirty="0"/>
          </a:p>
        </p:txBody>
      </p:sp>
    </p:spTree>
    <p:extLst>
      <p:ext uri="{BB962C8B-B14F-4D97-AF65-F5344CB8AC3E}">
        <p14:creationId xmlns:p14="http://schemas.microsoft.com/office/powerpoint/2010/main" val="1241420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a:t>
            </a:fld>
            <a:endParaRPr kumimoji="1" lang="zh-TW" altLang="en-US" dirty="0"/>
          </a:p>
        </p:txBody>
      </p:sp>
    </p:spTree>
    <p:extLst>
      <p:ext uri="{BB962C8B-B14F-4D97-AF65-F5344CB8AC3E}">
        <p14:creationId xmlns:p14="http://schemas.microsoft.com/office/powerpoint/2010/main" val="2272469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143</a:t>
            </a:fld>
            <a:endParaRPr kumimoji="1" lang="zh-TW" altLang="en-US" dirty="0"/>
          </a:p>
        </p:txBody>
      </p:sp>
    </p:spTree>
    <p:extLst>
      <p:ext uri="{BB962C8B-B14F-4D97-AF65-F5344CB8AC3E}">
        <p14:creationId xmlns:p14="http://schemas.microsoft.com/office/powerpoint/2010/main" val="34260156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144</a:t>
            </a:fld>
            <a:endParaRPr kumimoji="1" lang="zh-TW" altLang="en-US" dirty="0"/>
          </a:p>
        </p:txBody>
      </p:sp>
    </p:spTree>
    <p:extLst>
      <p:ext uri="{BB962C8B-B14F-4D97-AF65-F5344CB8AC3E}">
        <p14:creationId xmlns:p14="http://schemas.microsoft.com/office/powerpoint/2010/main" val="23133128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145</a:t>
            </a:fld>
            <a:endParaRPr kumimoji="1" lang="zh-TW" altLang="en-US" dirty="0"/>
          </a:p>
        </p:txBody>
      </p:sp>
    </p:spTree>
    <p:extLst>
      <p:ext uri="{BB962C8B-B14F-4D97-AF65-F5344CB8AC3E}">
        <p14:creationId xmlns:p14="http://schemas.microsoft.com/office/powerpoint/2010/main" val="4192281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146</a:t>
            </a:fld>
            <a:endParaRPr kumimoji="1" lang="zh-TW" altLang="en-US" dirty="0"/>
          </a:p>
        </p:txBody>
      </p:sp>
    </p:spTree>
    <p:extLst>
      <p:ext uri="{BB962C8B-B14F-4D97-AF65-F5344CB8AC3E}">
        <p14:creationId xmlns:p14="http://schemas.microsoft.com/office/powerpoint/2010/main" val="2135363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147</a:t>
            </a:fld>
            <a:endParaRPr kumimoji="1" lang="zh-TW" altLang="en-US" dirty="0"/>
          </a:p>
        </p:txBody>
      </p:sp>
    </p:spTree>
    <p:extLst>
      <p:ext uri="{BB962C8B-B14F-4D97-AF65-F5344CB8AC3E}">
        <p14:creationId xmlns:p14="http://schemas.microsoft.com/office/powerpoint/2010/main" val="2888190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5" name="圖片 4" descr="一張含有 室內, 蛋糕, 尋找, 植物 的圖片&#10;&#10;&#10;&#10;自動產生的描述">
            <a:extLst>
              <a:ext uri="{FF2B5EF4-FFF2-40B4-BE49-F238E27FC236}">
                <a16:creationId xmlns:a16="http://schemas.microsoft.com/office/drawing/2014/main" id="{B7A87EF4-5EF7-F643-9A42-84A546F6DE7F}"/>
              </a:ext>
            </a:extLst>
          </p:cNvPr>
          <p:cNvPicPr>
            <a:picLocks noChangeAspect="1"/>
          </p:cNvPicPr>
          <p:nvPr userDrawn="1"/>
        </p:nvPicPr>
        <p:blipFill>
          <a:blip r:embed="rId2"/>
          <a:stretch>
            <a:fillRect/>
          </a:stretch>
        </p:blipFill>
        <p:spPr>
          <a:xfrm>
            <a:off x="6350" y="0"/>
            <a:ext cx="12179300" cy="6858000"/>
          </a:xfrm>
          <a:prstGeom prst="rect">
            <a:avLst/>
          </a:prstGeom>
          <a:solidFill>
            <a:srgbClr val="000000">
              <a:alpha val="50196"/>
            </a:srgbClr>
          </a:solidFill>
        </p:spPr>
      </p:pic>
      <p:sp>
        <p:nvSpPr>
          <p:cNvPr id="2" name="標題 1"/>
          <p:cNvSpPr>
            <a:spLocks noGrp="1"/>
          </p:cNvSpPr>
          <p:nvPr>
            <p:ph type="ctrTitle"/>
          </p:nvPr>
        </p:nvSpPr>
        <p:spPr>
          <a:xfrm>
            <a:off x="1524000" y="1122363"/>
            <a:ext cx="9144000" cy="2387600"/>
          </a:xfrm>
          <a:solidFill>
            <a:srgbClr val="000000">
              <a:alpha val="67059"/>
            </a:srgbClr>
          </a:solidFill>
        </p:spPr>
        <p:txBody>
          <a:bodyPr anchor="b"/>
          <a:lstStyle>
            <a:lvl1pPr algn="ctr">
              <a:defRPr sz="6000" b="1" i="0">
                <a:solidFill>
                  <a:schemeClr val="accent4">
                    <a:lumMod val="60000"/>
                    <a:lumOff val="40000"/>
                  </a:schemeClr>
                </a:solidFill>
                <a:effectLst>
                  <a:glow rad="101600">
                    <a:schemeClr val="tx1">
                      <a:alpha val="60000"/>
                    </a:schemeClr>
                  </a:glow>
                </a:effectLst>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副標題 2"/>
          <p:cNvSpPr>
            <a:spLocks noGrp="1"/>
          </p:cNvSpPr>
          <p:nvPr>
            <p:ph type="subTitle" idx="1"/>
          </p:nvPr>
        </p:nvSpPr>
        <p:spPr>
          <a:xfrm>
            <a:off x="1524000" y="3602038"/>
            <a:ext cx="9144000" cy="1655762"/>
          </a:xfrm>
          <a:solidFill>
            <a:srgbClr val="000000">
              <a:alpha val="47843"/>
            </a:srgbClr>
          </a:solidFill>
        </p:spPr>
        <p:txBody>
          <a:bodyPr/>
          <a:lstStyle>
            <a:lvl1pPr marL="0" indent="0" algn="ctr">
              <a:buNone/>
              <a:defRPr sz="2400" b="0" i="0">
                <a:solidFill>
                  <a:schemeClr val="accent4">
                    <a:lumMod val="60000"/>
                    <a:lumOff val="40000"/>
                  </a:schemeClr>
                </a:solidFill>
                <a:effectLst>
                  <a:glow rad="101600">
                    <a:schemeClr val="tx1">
                      <a:alpha val="60000"/>
                    </a:schemeClr>
                  </a:glow>
                </a:effectLst>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按一下以編輯母片副標題樣式</a:t>
            </a:r>
          </a:p>
        </p:txBody>
      </p:sp>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9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135772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75530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11E273CA-794F-5541-8153-4886606E2BC8}"/>
              </a:ext>
            </a:extLst>
          </p:cNvPr>
          <p:cNvSpPr txBox="1">
            <a:spLocks noGrp="1"/>
          </p:cNvSpPr>
          <p:nvPr>
            <p:ph type="title"/>
          </p:nvPr>
        </p:nvSpPr>
        <p:spPr>
          <a:xfrm>
            <a:off x="838084" y="365037"/>
            <a:ext cx="10515243" cy="1325157"/>
          </a:xfrm>
        </p:spPr>
        <p:txBody>
          <a:bodyPr lIns="0" tIns="0" rIns="0" bIns="0" anchor="ctr" anchorCtr="0">
            <a:normAutofit/>
          </a:bodyPr>
          <a:lstStyle>
            <a:lvl1pPr algn="l">
              <a:defRPr sz="4400">
                <a:latin typeface="Courier New"/>
              </a:defRPr>
            </a:lvl1pPr>
          </a:lstStyle>
          <a:p>
            <a:pPr lvl="0"/>
            <a:endParaRPr lang="zh-TW" dirty="0"/>
          </a:p>
        </p:txBody>
      </p:sp>
      <p:sp>
        <p:nvSpPr>
          <p:cNvPr id="3" name="PlaceHolder 2">
            <a:extLst>
              <a:ext uri="{FF2B5EF4-FFF2-40B4-BE49-F238E27FC236}">
                <a16:creationId xmlns:a16="http://schemas.microsoft.com/office/drawing/2014/main" id="{FA107F99-D6DF-6D49-8F52-61ED097357C4}"/>
              </a:ext>
            </a:extLst>
          </p:cNvPr>
          <p:cNvSpPr txBox="1">
            <a:spLocks noGrp="1"/>
          </p:cNvSpPr>
          <p:nvPr>
            <p:ph type="subTitle" idx="4294967295"/>
          </p:nvPr>
        </p:nvSpPr>
        <p:spPr>
          <a:xfrm>
            <a:off x="838084" y="1825563"/>
            <a:ext cx="10515243" cy="4350962"/>
          </a:xfrm>
        </p:spPr>
        <p:txBody>
          <a:bodyPr anchor="ctr" anchorCtr="1"/>
          <a:lstStyle>
            <a:lvl1pPr marL="0" indent="0" algn="l">
              <a:spcBef>
                <a:spcPts val="1000"/>
              </a:spcBef>
              <a:buSzPct val="100000"/>
              <a:buFont typeface="Arial" panose="020B0604020202020204" pitchFamily="34" charset="0"/>
              <a:buNone/>
              <a:defRPr lang="en-US" sz="3200"/>
            </a:lvl1pPr>
          </a:lstStyle>
          <a:p>
            <a:pPr lvl="0"/>
            <a:endParaRPr lang="en-US" dirty="0"/>
          </a:p>
        </p:txBody>
      </p:sp>
    </p:spTree>
    <p:extLst>
      <p:ext uri="{BB962C8B-B14F-4D97-AF65-F5344CB8AC3E}">
        <p14:creationId xmlns:p14="http://schemas.microsoft.com/office/powerpoint/2010/main" val="182459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內容版面配置區 2"/>
          <p:cNvSpPr>
            <a:spLocks noGrp="1"/>
          </p:cNvSpPr>
          <p:nvPr>
            <p:ph idx="1"/>
          </p:nvPr>
        </p:nvSpPr>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7" name="文字方塊 6">
            <a:extLst>
              <a:ext uri="{FF2B5EF4-FFF2-40B4-BE49-F238E27FC236}">
                <a16:creationId xmlns:a16="http://schemas.microsoft.com/office/drawing/2014/main" id="{F7FDB24F-1125-6E4C-8D80-7E52A5D4DEE8}"/>
              </a:ext>
            </a:extLst>
          </p:cNvPr>
          <p:cNvSpPr txBox="1"/>
          <p:nvPr userDrawn="1"/>
        </p:nvSpPr>
        <p:spPr>
          <a:xfrm>
            <a:off x="9110546" y="6356350"/>
            <a:ext cx="2243254" cy="369332"/>
          </a:xfrm>
          <a:prstGeom prst="rect">
            <a:avLst/>
          </a:prstGeom>
          <a:noFill/>
        </p:spPr>
        <p:txBody>
          <a:bodyPr wrap="square" rtlCol="0">
            <a:spAutoFit/>
          </a:bodyPr>
          <a:lstStyle/>
          <a:p>
            <a:pPr algn="r"/>
            <a:fld id="{0BD542A3-F8C0-B840-81BE-178D77014D2C}" type="slidenum">
              <a:rPr kumimoji="1" lang="zh-TW" altLang="en-US" b="0" i="0" smtClean="0">
                <a:solidFill>
                  <a:schemeClr val="bg2">
                    <a:lumMod val="25000"/>
                  </a:schemeClr>
                </a:solidFill>
                <a:ea typeface="Microsoft YaHei Light" panose="020B0502040204020203" pitchFamily="34" charset="-122"/>
              </a:rPr>
              <a:pPr algn="r"/>
              <a:t>‹#›</a:t>
            </a:fld>
            <a:endParaRPr kumimoji="1" lang="zh-TW" altLang="en-US" b="0" i="0" dirty="0">
              <a:solidFill>
                <a:schemeClr val="bg2">
                  <a:lumMod val="25000"/>
                </a:schemeClr>
              </a:solidFill>
              <a:ea typeface="Microsoft YaHei Light" panose="020B0502040204020203" pitchFamily="34" charset="-122"/>
            </a:endParaRPr>
          </a:p>
        </p:txBody>
      </p:sp>
    </p:spTree>
    <p:extLst>
      <p:ext uri="{BB962C8B-B14F-4D97-AF65-F5344CB8AC3E}">
        <p14:creationId xmlns:p14="http://schemas.microsoft.com/office/powerpoint/2010/main" val="1805448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4" name="圖片 3" descr="一張含有 室內, 蛋糕, 尋找, 植物 的圖片&#10;&#10;&#10;&#10;自動產生的描述">
            <a:extLst>
              <a:ext uri="{FF2B5EF4-FFF2-40B4-BE49-F238E27FC236}">
                <a16:creationId xmlns:a16="http://schemas.microsoft.com/office/drawing/2014/main" id="{E5C36B46-ACE0-B94D-893C-4C21C8CE2F09}"/>
              </a:ext>
            </a:extLst>
          </p:cNvPr>
          <p:cNvPicPr>
            <a:picLocks noChangeAspect="1"/>
          </p:cNvPicPr>
          <p:nvPr userDrawn="1"/>
        </p:nvPicPr>
        <p:blipFill>
          <a:blip r:embed="rId2"/>
          <a:stretch>
            <a:fillRect/>
          </a:stretch>
        </p:blipFill>
        <p:spPr>
          <a:xfrm>
            <a:off x="6350" y="0"/>
            <a:ext cx="12179300" cy="6858000"/>
          </a:xfrm>
          <a:prstGeom prst="rect">
            <a:avLst/>
          </a:prstGeom>
          <a:solidFill>
            <a:srgbClr val="000000">
              <a:alpha val="50196"/>
            </a:srgbClr>
          </a:solidFill>
        </p:spPr>
      </p:pic>
      <p:sp>
        <p:nvSpPr>
          <p:cNvPr id="2" name="標題 1"/>
          <p:cNvSpPr>
            <a:spLocks noGrp="1"/>
          </p:cNvSpPr>
          <p:nvPr>
            <p:ph type="title"/>
          </p:nvPr>
        </p:nvSpPr>
        <p:spPr>
          <a:xfrm>
            <a:off x="831850" y="1709738"/>
            <a:ext cx="10515600" cy="2852737"/>
          </a:xfrm>
          <a:solidFill>
            <a:srgbClr val="000000">
              <a:alpha val="72941"/>
            </a:srgbClr>
          </a:solidFill>
        </p:spPr>
        <p:txBody>
          <a:bodyPr anchor="b"/>
          <a:lstStyle>
            <a:lvl1pPr>
              <a:defRPr sz="6000" b="1" i="0">
                <a:solidFill>
                  <a:schemeClr val="accent4">
                    <a:lumMod val="60000"/>
                    <a:lumOff val="40000"/>
                  </a:schemeClr>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文字版面配置區 2"/>
          <p:cNvSpPr>
            <a:spLocks noGrp="1"/>
          </p:cNvSpPr>
          <p:nvPr>
            <p:ph type="body" idx="1"/>
          </p:nvPr>
        </p:nvSpPr>
        <p:spPr>
          <a:xfrm>
            <a:off x="831850" y="4589463"/>
            <a:ext cx="10515600" cy="1500187"/>
          </a:xfrm>
          <a:solidFill>
            <a:srgbClr val="000000">
              <a:alpha val="61176"/>
            </a:srgbClr>
          </a:solidFill>
        </p:spPr>
        <p:txBody>
          <a:bodyPr/>
          <a:lstStyle>
            <a:lvl1pPr marL="0" indent="0">
              <a:buNone/>
              <a:defRPr sz="2400">
                <a:solidFill>
                  <a:schemeClr val="accent4">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dirty="0"/>
              <a:t>按一下以編輯母片文字樣式</a:t>
            </a:r>
          </a:p>
        </p:txBody>
      </p:sp>
    </p:spTree>
    <p:extLst>
      <p:ext uri="{BB962C8B-B14F-4D97-AF65-F5344CB8AC3E}">
        <p14:creationId xmlns:p14="http://schemas.microsoft.com/office/powerpoint/2010/main" val="144182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63084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56664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Tree>
    <p:extLst>
      <p:ext uri="{BB962C8B-B14F-4D97-AF65-F5344CB8AC3E}">
        <p14:creationId xmlns:p14="http://schemas.microsoft.com/office/powerpoint/2010/main" val="169202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100445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587581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8" name="文字方塊 7">
            <a:extLst>
              <a:ext uri="{FF2B5EF4-FFF2-40B4-BE49-F238E27FC236}">
                <a16:creationId xmlns:a16="http://schemas.microsoft.com/office/drawing/2014/main" id="{5C02FDF4-5FA2-6549-831E-4596435BDC97}"/>
              </a:ext>
            </a:extLst>
          </p:cNvPr>
          <p:cNvSpPr txBox="1"/>
          <p:nvPr userDrawn="1"/>
        </p:nvSpPr>
        <p:spPr>
          <a:xfrm>
            <a:off x="3846576" y="6308079"/>
            <a:ext cx="4498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0" i="0" dirty="0">
                <a:solidFill>
                  <a:schemeClr val="tx1">
                    <a:lumMod val="50000"/>
                    <a:lumOff val="50000"/>
                  </a:schemeClr>
                </a:solidFill>
                <a:ea typeface="Microsoft YaHei Light" panose="020B0502040204020203" pitchFamily="34" charset="-122"/>
              </a:rPr>
              <a:t>創作共用</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姓名   標示</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非商業性</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相同方式分享</a:t>
            </a:r>
            <a:endParaRPr kumimoji="1" lang="zh-TW" altLang="en-US" sz="1200" b="0" i="0" dirty="0">
              <a:solidFill>
                <a:schemeClr val="tx1">
                  <a:lumMod val="50000"/>
                  <a:lumOff val="50000"/>
                </a:schemeClr>
              </a:solidFill>
              <a:ea typeface="Microsoft YaHei Light" panose="020B0502040204020203" pitchFamily="34" charset="-122"/>
            </a:endParaRPr>
          </a:p>
          <a:p>
            <a:pPr algn="ctr"/>
            <a:r>
              <a:rPr kumimoji="1" lang="en-US" altLang="zh-TW" sz="1200" b="0" i="0" dirty="0">
                <a:solidFill>
                  <a:schemeClr val="tx1">
                    <a:lumMod val="50000"/>
                    <a:lumOff val="50000"/>
                  </a:schemeClr>
                </a:solidFill>
                <a:ea typeface="Microsoft YaHei Light" panose="020B0502040204020203" pitchFamily="34" charset="-122"/>
              </a:rPr>
              <a:t>CC-BY-NC-SA</a:t>
            </a:r>
            <a:endParaRPr kumimoji="1" lang="zh-TW" altLang="en-US" sz="1200" b="0" i="0" dirty="0">
              <a:solidFill>
                <a:schemeClr val="tx1">
                  <a:lumMod val="50000"/>
                  <a:lumOff val="50000"/>
                </a:schemeClr>
              </a:solidFill>
              <a:ea typeface="Microsoft YaHei Light" panose="020B0502040204020203" pitchFamily="34" charset="-122"/>
            </a:endParaRPr>
          </a:p>
        </p:txBody>
      </p:sp>
      <p:sp>
        <p:nvSpPr>
          <p:cNvPr id="9" name="文字方塊 8">
            <a:extLst>
              <a:ext uri="{FF2B5EF4-FFF2-40B4-BE49-F238E27FC236}">
                <a16:creationId xmlns:a16="http://schemas.microsoft.com/office/drawing/2014/main" id="{2E801100-9E2E-EA4A-9A67-5343332D3EF0}"/>
              </a:ext>
            </a:extLst>
          </p:cNvPr>
          <p:cNvSpPr txBox="1"/>
          <p:nvPr userDrawn="1"/>
        </p:nvSpPr>
        <p:spPr>
          <a:xfrm>
            <a:off x="629963" y="6424410"/>
            <a:ext cx="22920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0" i="0" dirty="0">
                <a:solidFill>
                  <a:schemeClr val="tx1">
                    <a:lumMod val="50000"/>
                    <a:lumOff val="50000"/>
                  </a:schemeClr>
                </a:solidFill>
                <a:ea typeface="Microsoft YaHei Light" panose="020B0502040204020203" pitchFamily="34" charset="-122"/>
              </a:rPr>
              <a:t>中正大學</a:t>
            </a:r>
            <a:r>
              <a:rPr kumimoji="1" lang="zh-TW" altLang="en-US" sz="1200" b="0" i="0" dirty="0">
                <a:solidFill>
                  <a:schemeClr val="tx1">
                    <a:lumMod val="50000"/>
                    <a:lumOff val="50000"/>
                  </a:schemeClr>
                </a:solidFill>
                <a:ea typeface="Microsoft YaHei Light" panose="020B0502040204020203" pitchFamily="34" charset="-122"/>
              </a:rPr>
              <a:t> </a:t>
            </a:r>
            <a:r>
              <a:rPr kumimoji="1" lang="en-US" altLang="zh-TW" sz="1200" b="0" i="0" dirty="0">
                <a:solidFill>
                  <a:schemeClr val="tx1">
                    <a:lumMod val="50000"/>
                    <a:lumOff val="50000"/>
                  </a:schemeClr>
                </a:solidFill>
                <a:ea typeface="Microsoft YaHei Light" panose="020B0502040204020203" pitchFamily="34" charset="-122"/>
              </a:rPr>
              <a:t>– </a:t>
            </a:r>
            <a:r>
              <a:rPr kumimoji="1" lang="zh-CN" altLang="en-US" sz="1200" b="0" i="0" dirty="0">
                <a:solidFill>
                  <a:schemeClr val="tx1">
                    <a:lumMod val="50000"/>
                    <a:lumOff val="50000"/>
                  </a:schemeClr>
                </a:solidFill>
                <a:ea typeface="Microsoft YaHei Light" panose="020B0502040204020203" pitchFamily="34" charset="-122"/>
              </a:rPr>
              <a:t>羅習五</a:t>
            </a:r>
            <a:endParaRPr kumimoji="1" lang="zh-TW" altLang="en-US" sz="1200" b="0" i="0" dirty="0">
              <a:solidFill>
                <a:schemeClr val="tx1">
                  <a:lumMod val="50000"/>
                  <a:lumOff val="50000"/>
                </a:schemeClr>
              </a:solidFill>
              <a:ea typeface="Microsoft YaHei Light" panose="020B0502040204020203" pitchFamily="34" charset="-122"/>
            </a:endParaRPr>
          </a:p>
        </p:txBody>
      </p:sp>
      <p:sp>
        <p:nvSpPr>
          <p:cNvPr id="10" name="文字方塊 9">
            <a:extLst>
              <a:ext uri="{FF2B5EF4-FFF2-40B4-BE49-F238E27FC236}">
                <a16:creationId xmlns:a16="http://schemas.microsoft.com/office/drawing/2014/main" id="{80ED4327-E689-C34A-B8B5-61E7E87F62CB}"/>
              </a:ext>
            </a:extLst>
          </p:cNvPr>
          <p:cNvSpPr txBox="1"/>
          <p:nvPr userDrawn="1"/>
        </p:nvSpPr>
        <p:spPr>
          <a:xfrm>
            <a:off x="9110546" y="6356350"/>
            <a:ext cx="2243254" cy="369332"/>
          </a:xfrm>
          <a:prstGeom prst="rect">
            <a:avLst/>
          </a:prstGeom>
          <a:noFill/>
        </p:spPr>
        <p:txBody>
          <a:bodyPr wrap="square" rtlCol="0">
            <a:spAutoFit/>
          </a:bodyPr>
          <a:lstStyle/>
          <a:p>
            <a:pPr algn="r"/>
            <a:fld id="{0BD542A3-F8C0-B840-81BE-178D77014D2C}" type="slidenum">
              <a:rPr kumimoji="1" lang="zh-TW" altLang="en-US" b="0" i="0" smtClean="0">
                <a:solidFill>
                  <a:schemeClr val="bg2">
                    <a:lumMod val="25000"/>
                  </a:schemeClr>
                </a:solidFill>
                <a:ea typeface="Microsoft YaHei Light" panose="020B0502040204020203" pitchFamily="34" charset="-122"/>
              </a:rPr>
              <a:pPr algn="r"/>
              <a:t>‹#›</a:t>
            </a:fld>
            <a:endParaRPr kumimoji="1" lang="zh-TW" altLang="en-US" b="0" i="0" dirty="0">
              <a:solidFill>
                <a:schemeClr val="bg2">
                  <a:lumMod val="25000"/>
                </a:schemeClr>
              </a:solidFill>
              <a:ea typeface="Microsoft YaHei Light" panose="020B0502040204020203" pitchFamily="34" charset="-122"/>
            </a:endParaRPr>
          </a:p>
        </p:txBody>
      </p:sp>
    </p:spTree>
    <p:extLst>
      <p:ext uri="{BB962C8B-B14F-4D97-AF65-F5344CB8AC3E}">
        <p14:creationId xmlns:p14="http://schemas.microsoft.com/office/powerpoint/2010/main" val="206974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p:titleStyle>
    <p:bodyStyle>
      <a:lvl1pPr marL="457200" indent="-457200" algn="l" defTabSz="914400" rtl="0" eaLnBrk="1" latinLnBrk="0" hangingPunct="1">
        <a:lnSpc>
          <a:spcPct val="90000"/>
        </a:lnSpc>
        <a:spcBef>
          <a:spcPts val="1000"/>
        </a:spcBef>
        <a:buFontTx/>
        <a:buBlip>
          <a:blip r:embed="rId14"/>
        </a:buBlip>
        <a:defRPr sz="2800" b="0" i="0" kern="1200">
          <a:solidFill>
            <a:schemeClr val="accent5">
              <a:lumMod val="50000"/>
            </a:schemeClr>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Tx/>
        <a:buBlip>
          <a:blip r:embed="rId15"/>
        </a:buBlip>
        <a:defRPr sz="2400" b="0" i="0" kern="1200">
          <a:solidFill>
            <a:schemeClr val="accent6">
              <a:lumMod val="50000"/>
            </a:schemeClr>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Tx/>
        <a:buBlip>
          <a:blip r:embed="rId16"/>
        </a:buBlip>
        <a:defRPr sz="2000" b="0" i="0" kern="1200">
          <a:solidFill>
            <a:srgbClr val="7030A0"/>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Tx/>
        <a:buBlip>
          <a:blip r:embed="rId17"/>
        </a:buBlip>
        <a:defRPr sz="1800" b="0" i="0" kern="1200">
          <a:solidFill>
            <a:schemeClr val="accent2">
              <a:lumMod val="50000"/>
            </a:schemeClr>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www.pngall.com/hard-disk-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hyperlink" Target="http://chittagongit.com/images/settings-icon-png/settings-icon-png-3.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3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4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0.tiff"/></Relationships>
</file>

<file path=ppt/slides/_rels/slide4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0.tiff"/></Relationships>
</file>

<file path=ppt/slides/_rels/slide4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g"/><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4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hyperlink" Target="https://www.kisspng.com/png-minecraft-portalball-portal-875643/download-png.html" TargetMode="Externa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C3F65E7-62D4-3A4E-B15B-158F2F42BA6B}"/>
              </a:ext>
            </a:extLst>
          </p:cNvPr>
          <p:cNvSpPr>
            <a:spLocks noGrp="1"/>
          </p:cNvSpPr>
          <p:nvPr>
            <p:ph type="ctrTitle"/>
          </p:nvPr>
        </p:nvSpPr>
        <p:spPr/>
        <p:txBody>
          <a:bodyPr/>
          <a:lstStyle/>
          <a:p>
            <a:r>
              <a:rPr kumimoji="1" lang="zh-TW" altLang="en-US" dirty="0"/>
              <a:t>檔案及目錄</a:t>
            </a:r>
          </a:p>
        </p:txBody>
      </p:sp>
      <p:sp>
        <p:nvSpPr>
          <p:cNvPr id="5" name="副標題 4">
            <a:extLst>
              <a:ext uri="{FF2B5EF4-FFF2-40B4-BE49-F238E27FC236}">
                <a16:creationId xmlns:a16="http://schemas.microsoft.com/office/drawing/2014/main" id="{F09799A2-2128-D542-93D1-30DBD9E68890}"/>
              </a:ext>
            </a:extLst>
          </p:cNvPr>
          <p:cNvSpPr>
            <a:spLocks noGrp="1"/>
          </p:cNvSpPr>
          <p:nvPr>
            <p:ph type="subTitle" idx="1"/>
          </p:nvPr>
        </p:nvSpPr>
        <p:spPr/>
        <p:txBody>
          <a:bodyPr/>
          <a:lstStyle/>
          <a:p>
            <a:r>
              <a:rPr kumimoji="1" lang="zh-TW" altLang="en-US" dirty="0"/>
              <a:t>中正大學，作業系統實驗室</a:t>
            </a:r>
          </a:p>
          <a:p>
            <a:r>
              <a:rPr kumimoji="1" lang="zh-TW" altLang="en-US" dirty="0"/>
              <a:t>羅習五 陽春副教授</a:t>
            </a:r>
          </a:p>
          <a:p>
            <a:r>
              <a:rPr kumimoji="1" lang="en-US" altLang="zh-TW" dirty="0" err="1"/>
              <a:t>shiwulo@gmail.com</a:t>
            </a:r>
            <a:endParaRPr kumimoji="1" lang="en-US" altLang="zh-TW" dirty="0"/>
          </a:p>
        </p:txBody>
      </p:sp>
    </p:spTree>
    <p:extLst>
      <p:ext uri="{BB962C8B-B14F-4D97-AF65-F5344CB8AC3E}">
        <p14:creationId xmlns:p14="http://schemas.microsoft.com/office/powerpoint/2010/main" val="305823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ACB4B3-0B5C-EB4B-AA8D-2AA5AD964320}"/>
              </a:ext>
            </a:extLst>
          </p:cNvPr>
          <p:cNvSpPr>
            <a:spLocks noGrp="1"/>
          </p:cNvSpPr>
          <p:nvPr>
            <p:ph type="title"/>
          </p:nvPr>
        </p:nvSpPr>
        <p:spPr/>
        <p:txBody>
          <a:bodyPr/>
          <a:lstStyle/>
          <a:p>
            <a:r>
              <a:rPr kumimoji="1" lang="zh-TW" altLang="en-US" dirty="0"/>
              <a:t>檔案的特殊屬性</a:t>
            </a:r>
            <a:br>
              <a:rPr kumimoji="1" lang="en-US" altLang="zh-TW" dirty="0"/>
            </a:br>
            <a:r>
              <a:rPr kumimoji="1" lang="en-US" altLang="zh-TW" dirty="0"/>
              <a:t>	set-</a:t>
            </a:r>
            <a:r>
              <a:rPr kumimoji="1" lang="en-US" altLang="zh-TW" dirty="0" err="1"/>
              <a:t>uid</a:t>
            </a:r>
            <a:endParaRPr kumimoji="1" lang="zh-TW" altLang="en-US" dirty="0"/>
          </a:p>
        </p:txBody>
      </p:sp>
      <p:sp>
        <p:nvSpPr>
          <p:cNvPr id="3" name="文字版面配置區 2">
            <a:extLst>
              <a:ext uri="{FF2B5EF4-FFF2-40B4-BE49-F238E27FC236}">
                <a16:creationId xmlns:a16="http://schemas.microsoft.com/office/drawing/2014/main" id="{314A9E9E-D763-DF46-949A-C7710B51371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00454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3CA57E1-C12D-3D4A-A34E-CD47A612090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rename()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9229BED-F7AC-7E42-89EA-50A3BA5FF3D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Linux指令：</a:t>
            </a:r>
            <a:r>
              <a:rPr lang="en-US" alt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mv</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rename(</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將old名字改成new。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4487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6D374C9-ADD3-D843-8323-76E0BAC0D4B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rename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CC6D60F-C7E3-E942-82E8-6EB908B4963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rename(argv[</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2</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643143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D5A3D75-DD45-2E45-A4D5-F6CCFFCCEEE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47FFAF8-95F5-4A4F-BA61-2B7FDF0EAF58}"/>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./rename tmp ../tmp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cd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ls 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205253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72FD274-8AAC-5545-8256-72623493A64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chmod, chgrp, chowner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104719E-B951-B244-85DB-D408A0F1476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Linux指令: chgrp, chown, chmod</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&lt;sys/types.h&gt;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&lt;unistd.h&gt;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chown(</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uid_t owner, gid_t group);</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&lt;sys/stat.h&gt;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chmod(</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fchmodat(</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a:t>
            </a:r>
          </a:p>
        </p:txBody>
      </p:sp>
    </p:spTree>
    <p:extLst>
      <p:ext uri="{BB962C8B-B14F-4D97-AF65-F5344CB8AC3E}">
        <p14:creationId xmlns:p14="http://schemas.microsoft.com/office/powerpoint/2010/main" val="1928438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9ED74BF-73B9-6C46-B4F4-D8071F50BF8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ADAE5CE-541D-254D-9B4A-DD483A8AADF1}"/>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自行用man這個指令查看這三個函數的用途</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22506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A83EF1E-7E72-0D4C-8C40-1B78D1460B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修改權限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FB43A30-80BE-6F49-A46F-C3381F9F47DB}"/>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Linux指令：chmod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chmod(</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fchmod(</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mode_t mode);</a:t>
            </a:r>
          </a:p>
        </p:txBody>
      </p:sp>
    </p:spTree>
    <p:extLst>
      <p:ext uri="{BB962C8B-B14F-4D97-AF65-F5344CB8AC3E}">
        <p14:creationId xmlns:p14="http://schemas.microsoft.com/office/powerpoint/2010/main" val="4365379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4EBC062-A1D7-2645-8D72-364156C564D5}"/>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23B37C4-FC11-1C4A-815A-9C27CB90E7C5}"/>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撰寫一支程式，可以改變檔案權限</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4782787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261A65A-FA75-3248-BDB3-3B084161978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chmod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B06992A-13C2-1442-8494-40E9BC417DE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a:t>
            </a:r>
            <a:r>
              <a:rPr lang="en-US" sz="1800" u="none" strike="noStrike" kern="1200" cap="none" spc="-1" baseline="0" dirty="0" err="1">
                <a:solidFill>
                  <a:srgbClr val="C41A16"/>
                </a:solidFill>
                <a:uFillTx/>
                <a:latin typeface="Courier New"/>
                <a:ea typeface="Microsoft YaHei Light" panose="020B0502040204020203" pitchFamily="34" charset="-122"/>
                <a:cs typeface="Noto Sans Mono Light" panose="020B0409040504020204" pitchFamily="50"/>
              </a:rPr>
              <a:t>stdio.h</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&gt;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a:t>
            </a:r>
            <a:r>
              <a:rPr lang="en-US" sz="1800" u="none" strike="noStrike" kern="1200" cap="none" spc="-1" baseline="0" dirty="0" err="1">
                <a:solidFill>
                  <a:srgbClr val="C41A16"/>
                </a:solidFill>
                <a:uFillTx/>
                <a:latin typeface="Courier New"/>
                <a:ea typeface="Microsoft YaHei Light" panose="020B0502040204020203" pitchFamily="34" charset="-122"/>
                <a:cs typeface="Noto Sans Mono Light" panose="020B0409040504020204" pitchFamily="50"/>
              </a:rPr>
              <a:t>stat.h</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&gt;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owner, grp,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sscanf</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2</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"%1d%1d%1d"</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&amp;owner, &amp;grp, &amp;others);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"permission = %d %d %d\n"</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owner, grp,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 owner&lt;&lt;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6</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grp&lt;&lt;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3</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/*7&lt;&lt;6 == 111 000 000, 7&lt;&lt;3 == 111 000, 7 == 111*/</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chmod</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mode_t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24910327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3C52033-E903-F645-997E-5DA2B4C92FF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DE62B9A-3247-0F4F-8090-93890EB91520}"/>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$./chmod link.c 777</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permission = 7 7 7</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ls -alh link.c</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-rwxrwxrwx 1 shiwulo shiwulo 298 Mar 11 14:23 link.c</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43434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D11349D-8913-DA45-9B4A-EF37E1E4D6A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小結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5A5DAD2-49ED-204F-B094-C1DF154F72EE}"/>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了解如何變更UNIX（注意，不只是Linux）的檔案屬性變更方法</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19864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4A2CBF2-97E4-C741-A9AF-DE98E857251F}"/>
              </a:ext>
            </a:extLst>
          </p:cNvPr>
          <p:cNvSpPr>
            <a:spLocks noGrp="1"/>
          </p:cNvSpPr>
          <p:nvPr>
            <p:ph type="title"/>
          </p:nvPr>
        </p:nvSpPr>
        <p:spPr/>
        <p:txBody>
          <a:bodyPr/>
          <a:lstStyle/>
          <a:p>
            <a:r>
              <a:rPr kumimoji="1" lang="en-US" altLang="zh-TW" dirty="0"/>
              <a:t>process</a:t>
            </a:r>
            <a:r>
              <a:rPr kumimoji="1" lang="zh-CN" altLang="en-US" dirty="0"/>
              <a:t>的權限</a:t>
            </a:r>
            <a:endParaRPr kumimoji="1" lang="zh-TW" altLang="en-US" dirty="0"/>
          </a:p>
        </p:txBody>
      </p:sp>
      <p:sp>
        <p:nvSpPr>
          <p:cNvPr id="5" name="內容版面配置區 4">
            <a:extLst>
              <a:ext uri="{FF2B5EF4-FFF2-40B4-BE49-F238E27FC236}">
                <a16:creationId xmlns:a16="http://schemas.microsoft.com/office/drawing/2014/main" id="{C634C0EE-E26E-C14B-B0AE-86D2C0C88B3D}"/>
              </a:ext>
            </a:extLst>
          </p:cNvPr>
          <p:cNvSpPr>
            <a:spLocks noGrp="1"/>
          </p:cNvSpPr>
          <p:nvPr>
            <p:ph idx="1"/>
          </p:nvPr>
        </p:nvSpPr>
        <p:spPr/>
        <p:txBody>
          <a:bodyPr/>
          <a:lstStyle/>
          <a:p>
            <a:r>
              <a:rPr kumimoji="1" lang="zh-TW" altLang="en-US" dirty="0"/>
              <a:t>在</a:t>
            </a:r>
            <a:r>
              <a:rPr kumimoji="1" lang="en-US" altLang="zh-TW" dirty="0"/>
              <a:t>UNIX</a:t>
            </a:r>
            <a:r>
              <a:rPr kumimoji="1" lang="zh-CN" altLang="en-US" dirty="0"/>
              <a:t>中</a:t>
            </a:r>
            <a:r>
              <a:rPr kumimoji="1" lang="en-US" altLang="zh-CN" dirty="0"/>
              <a:t>process</a:t>
            </a:r>
            <a:r>
              <a:rPr kumimoji="1" lang="zh-CN" altLang="en-US" dirty="0"/>
              <a:t>的權限是依照什麼？</a:t>
            </a:r>
            <a:endParaRPr kumimoji="1" lang="en-US" altLang="zh-CN" dirty="0"/>
          </a:p>
          <a:p>
            <a:pPr lvl="1"/>
            <a:r>
              <a:rPr kumimoji="1" lang="zh-CN" altLang="en-US" dirty="0"/>
              <a:t>第一種可能：執行者的權限</a:t>
            </a:r>
            <a:endParaRPr kumimoji="1" lang="en-US" altLang="zh-CN" dirty="0"/>
          </a:p>
          <a:p>
            <a:pPr lvl="1"/>
            <a:r>
              <a:rPr kumimoji="1" lang="zh-CN" altLang="en-US" dirty="0"/>
              <a:t>第二種可能：檔案的</a:t>
            </a:r>
            <a:r>
              <a:rPr kumimoji="1" lang="en-US" altLang="zh-CN" dirty="0"/>
              <a:t>owner</a:t>
            </a:r>
            <a:r>
              <a:rPr kumimoji="1" lang="zh-CN" altLang="en-US" dirty="0"/>
              <a:t>的權限</a:t>
            </a:r>
            <a:endParaRPr kumimoji="1" lang="en-US" altLang="zh-CN" dirty="0"/>
          </a:p>
          <a:p>
            <a:r>
              <a:rPr kumimoji="1" lang="zh-CN" altLang="en-US" dirty="0"/>
              <a:t>在</a:t>
            </a:r>
            <a:r>
              <a:rPr kumimoji="1" lang="en-US" altLang="zh-CN" dirty="0"/>
              <a:t>UNIX</a:t>
            </a:r>
            <a:r>
              <a:rPr kumimoji="1" lang="zh-CN" altLang="en-US" dirty="0"/>
              <a:t>中，</a:t>
            </a:r>
            <a:r>
              <a:rPr kumimoji="1" lang="en-US" altLang="zh-CN" dirty="0"/>
              <a:t>process</a:t>
            </a:r>
            <a:r>
              <a:rPr kumimoji="1" lang="zh-CN" altLang="en-US" dirty="0"/>
              <a:t>的權限可以是「執行者的」或「檔案的</a:t>
            </a:r>
            <a:r>
              <a:rPr kumimoji="1" lang="en-US" altLang="zh-CN" dirty="0"/>
              <a:t>owner</a:t>
            </a:r>
            <a:r>
              <a:rPr kumimoji="1" lang="zh-CN" altLang="en-US" dirty="0"/>
              <a:t>」，那麼作業系統怎樣判斷呢？</a:t>
            </a:r>
            <a:endParaRPr kumimoji="1" lang="en-US" altLang="zh-CN" dirty="0"/>
          </a:p>
          <a:p>
            <a:pPr lvl="1"/>
            <a:r>
              <a:rPr kumimoji="1" lang="zh-CN" altLang="en-US" dirty="0"/>
              <a:t>如果執行檔有「</a:t>
            </a:r>
            <a:r>
              <a:rPr kumimoji="1" lang="en-US" altLang="zh-CN" dirty="0"/>
              <a:t>set-</a:t>
            </a:r>
            <a:r>
              <a:rPr kumimoji="1" lang="en-US" altLang="zh-CN" dirty="0" err="1"/>
              <a:t>uid</a:t>
            </a:r>
            <a:r>
              <a:rPr kumimoji="1" lang="zh-CN" altLang="en-US" dirty="0"/>
              <a:t>」屬性，這個</a:t>
            </a:r>
            <a:r>
              <a:rPr kumimoji="1" lang="en-US" altLang="zh-CN" dirty="0"/>
              <a:t>process</a:t>
            </a:r>
            <a:r>
              <a:rPr kumimoji="1" lang="zh-CN" altLang="en-US" dirty="0"/>
              <a:t>就是「檔案的</a:t>
            </a:r>
            <a:r>
              <a:rPr kumimoji="1" lang="en-US" altLang="zh-CN" dirty="0"/>
              <a:t>owner</a:t>
            </a:r>
            <a:r>
              <a:rPr kumimoji="1" lang="zh-CN" altLang="en-US" dirty="0"/>
              <a:t>」的權限</a:t>
            </a:r>
            <a:endParaRPr kumimoji="1" lang="en-US" altLang="zh-CN" dirty="0"/>
          </a:p>
          <a:p>
            <a:pPr lvl="1"/>
            <a:r>
              <a:rPr kumimoji="1" lang="zh-CN" altLang="en-US" dirty="0"/>
              <a:t>否則（這也是大部分的情況），這個</a:t>
            </a:r>
            <a:r>
              <a:rPr kumimoji="1" lang="en-US" altLang="zh-CN" dirty="0"/>
              <a:t>process</a:t>
            </a:r>
            <a:r>
              <a:rPr kumimoji="1" lang="zh-CN" altLang="en-US" dirty="0"/>
              <a:t>就是「執行者的」的權限</a:t>
            </a:r>
            <a:endParaRPr kumimoji="1" lang="en-US" altLang="zh-CN" dirty="0"/>
          </a:p>
        </p:txBody>
      </p:sp>
    </p:spTree>
    <p:extLst>
      <p:ext uri="{BB962C8B-B14F-4D97-AF65-F5344CB8AC3E}">
        <p14:creationId xmlns:p14="http://schemas.microsoft.com/office/powerpoint/2010/main" val="271423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C207BB-D808-9B4F-A1D4-65FE5F66101F}"/>
              </a:ext>
            </a:extLst>
          </p:cNvPr>
          <p:cNvSpPr>
            <a:spLocks noGrp="1"/>
          </p:cNvSpPr>
          <p:nvPr>
            <p:ph type="title"/>
          </p:nvPr>
        </p:nvSpPr>
        <p:spPr/>
        <p:txBody>
          <a:bodyPr/>
          <a:lstStyle/>
          <a:p>
            <a:r>
              <a:rPr kumimoji="1" lang="zh-TW" altLang="en-US" dirty="0"/>
              <a:t>設定檔案的「</a:t>
            </a:r>
            <a:r>
              <a:rPr kumimoji="1" lang="en-US" altLang="zh-TW" dirty="0"/>
              <a:t>ACL</a:t>
            </a:r>
            <a:r>
              <a:rPr kumimoji="1" lang="zh-TW" altLang="en-US" dirty="0"/>
              <a:t>」</a:t>
            </a:r>
          </a:p>
        </p:txBody>
      </p:sp>
    </p:spTree>
    <p:extLst>
      <p:ext uri="{BB962C8B-B14F-4D97-AF65-F5344CB8AC3E}">
        <p14:creationId xmlns:p14="http://schemas.microsoft.com/office/powerpoint/2010/main" val="10139995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6A2937F-9605-904B-8394-060F22A8BAD2}"/>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檔案的</a:t>
            </a:r>
            <a:r>
              <a:rPr lang="en-US" altLang="zh-TW" spc="-1" dirty="0">
                <a:solidFill>
                  <a:srgbClr val="000000"/>
                </a:solidFill>
                <a:latin typeface="Arial"/>
                <a:cs typeface="Noto Sans Mono Light" panose="020B0409040504020204" pitchFamily="50"/>
              </a:rPr>
              <a:t>ACL</a:t>
            </a:r>
            <a:endParaRPr kumimoji="1" lang="zh-TW" altLang="en-US" dirty="0"/>
          </a:p>
        </p:txBody>
      </p:sp>
      <p:sp>
        <p:nvSpPr>
          <p:cNvPr id="5" name="內容版面配置區 4">
            <a:extLst>
              <a:ext uri="{FF2B5EF4-FFF2-40B4-BE49-F238E27FC236}">
                <a16:creationId xmlns:a16="http://schemas.microsoft.com/office/drawing/2014/main" id="{9FEE4E5C-A525-F248-BDE9-30E485360B32}"/>
              </a:ext>
            </a:extLst>
          </p:cNvPr>
          <p:cNvSpPr>
            <a:spLocks noGrp="1"/>
          </p:cNvSpPr>
          <p:nvPr>
            <p:ph idx="1"/>
          </p:nvPr>
        </p:nvSpPr>
        <p:spPr/>
        <p:txBody>
          <a:bodyPr/>
          <a:lstStyle/>
          <a:p>
            <a:r>
              <a:rPr kumimoji="1" lang="zh-TW" altLang="en-US" dirty="0"/>
              <a:t>傳統</a:t>
            </a:r>
            <a:r>
              <a:rPr kumimoji="1" lang="en-US" altLang="zh-TW" dirty="0"/>
              <a:t>Unix</a:t>
            </a:r>
            <a:r>
              <a:rPr kumimoji="1" lang="zh-TW" altLang="en-US" dirty="0"/>
              <a:t>只有三種屬性，分別是：</a:t>
            </a:r>
            <a:r>
              <a:rPr kumimoji="1" lang="en-US" altLang="zh-TW" dirty="0"/>
              <a:t>owner</a:t>
            </a:r>
            <a:r>
              <a:rPr kumimoji="1" lang="zh-TW" altLang="en-US" dirty="0"/>
              <a:t>、</a:t>
            </a:r>
            <a:r>
              <a:rPr kumimoji="1" lang="en-US" altLang="zh-TW" dirty="0"/>
              <a:t>group</a:t>
            </a:r>
            <a:r>
              <a:rPr kumimoji="1" lang="zh-TW" altLang="en-US" dirty="0"/>
              <a:t>、</a:t>
            </a:r>
            <a:r>
              <a:rPr kumimoji="1" lang="en-US" altLang="zh-TW" dirty="0"/>
              <a:t>others</a:t>
            </a:r>
            <a:r>
              <a:rPr kumimoji="1" lang="zh-TW" altLang="en-US" dirty="0"/>
              <a:t>，但有時候人員很複雜，需要做個細緻的規範</a:t>
            </a:r>
          </a:p>
          <a:p>
            <a:r>
              <a:rPr kumimoji="1" lang="zh-TW" altLang="en-US" dirty="0"/>
              <a:t>例如：</a:t>
            </a:r>
          </a:p>
          <a:p>
            <a:pPr lvl="1"/>
            <a:r>
              <a:rPr kumimoji="1" lang="zh-TW" altLang="en-US" dirty="0"/>
              <a:t>老師可以針對作業進行任何修改</a:t>
            </a:r>
          </a:p>
          <a:p>
            <a:pPr lvl="1"/>
            <a:r>
              <a:rPr kumimoji="1" lang="zh-TW" altLang="en-US" dirty="0"/>
              <a:t>助教：可以讀取任何作業</a:t>
            </a:r>
          </a:p>
          <a:p>
            <a:pPr lvl="1"/>
            <a:r>
              <a:rPr kumimoji="1" lang="zh-TW" altLang="en-US" dirty="0"/>
              <a:t>學生：可以修改作業</a:t>
            </a:r>
          </a:p>
          <a:p>
            <a:pPr lvl="1"/>
            <a:r>
              <a:rPr kumimoji="1" lang="zh-TW" altLang="en-US" dirty="0"/>
              <a:t>其他人：沒有權限</a:t>
            </a:r>
          </a:p>
          <a:p>
            <a:r>
              <a:rPr kumimoji="1" lang="zh-TW" altLang="en-US" dirty="0"/>
              <a:t>以上一個例子而言，權限就有四種，超出傳統</a:t>
            </a:r>
            <a:r>
              <a:rPr kumimoji="1" lang="en-US" altLang="zh-TW" dirty="0"/>
              <a:t>Unix</a:t>
            </a:r>
            <a:r>
              <a:rPr kumimoji="1" lang="zh-TW" altLang="en-US" dirty="0"/>
              <a:t>的權限</a:t>
            </a:r>
          </a:p>
        </p:txBody>
      </p:sp>
    </p:spTree>
    <p:extLst>
      <p:ext uri="{BB962C8B-B14F-4D97-AF65-F5344CB8AC3E}">
        <p14:creationId xmlns:p14="http://schemas.microsoft.com/office/powerpoint/2010/main" val="24052657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321BF3-504A-7447-B993-B9652AD92EFC}"/>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指令：getfacl, setfacl</a:t>
            </a:r>
            <a:endParaRPr kumimoji="1" lang="zh-TW" altLang="en-US" dirty="0"/>
          </a:p>
        </p:txBody>
      </p:sp>
      <p:sp>
        <p:nvSpPr>
          <p:cNvPr id="3" name="內容版面配置區 2">
            <a:extLst>
              <a:ext uri="{FF2B5EF4-FFF2-40B4-BE49-F238E27FC236}">
                <a16:creationId xmlns:a16="http://schemas.microsoft.com/office/drawing/2014/main" id="{1B374BFE-2CFA-1842-99A5-6FCDBB0622C2}"/>
              </a:ext>
            </a:extLst>
          </p:cNvPr>
          <p:cNvSpPr>
            <a:spLocks noGrp="1"/>
          </p:cNvSpPr>
          <p:nvPr>
            <p:ph idx="1"/>
          </p:nvPr>
        </p:nvSpPr>
        <p:spPr/>
        <p:txBody>
          <a:bodyPr/>
          <a:lstStyle/>
          <a:p>
            <a:pPr>
              <a:lnSpc>
                <a:spcPct val="150000"/>
              </a:lnSpc>
            </a:pPr>
            <a:r>
              <a:rPr kumimoji="1" lang="en-US" altLang="zh-TW" dirty="0" err="1"/>
              <a:t>getfacl</a:t>
            </a:r>
            <a:r>
              <a:rPr kumimoji="1" lang="zh-TW" altLang="en-US" dirty="0"/>
              <a:t>（</a:t>
            </a:r>
            <a:r>
              <a:rPr kumimoji="1" lang="en-US" altLang="zh-TW" dirty="0" err="1"/>
              <a:t>acl</a:t>
            </a:r>
            <a:r>
              <a:rPr kumimoji="1" lang="zh-TW" altLang="en-US" dirty="0"/>
              <a:t>：</a:t>
            </a:r>
            <a:r>
              <a:rPr kumimoji="1" lang="en-US" altLang="zh-TW" dirty="0"/>
              <a:t>access control list</a:t>
            </a:r>
            <a:r>
              <a:rPr kumimoji="1" lang="zh-TW" altLang="en-US" dirty="0"/>
              <a:t>）讀取一個檔案或目錄的</a:t>
            </a:r>
            <a:r>
              <a:rPr kumimoji="1" lang="en-US" altLang="zh-TW" dirty="0"/>
              <a:t>ACL</a:t>
            </a:r>
            <a:r>
              <a:rPr kumimoji="1" lang="zh-TW" altLang="en-US" dirty="0"/>
              <a:t>屬性</a:t>
            </a:r>
          </a:p>
          <a:p>
            <a:pPr>
              <a:lnSpc>
                <a:spcPct val="150000"/>
              </a:lnSpc>
            </a:pPr>
            <a:r>
              <a:rPr kumimoji="1" lang="en-US" altLang="zh-TW" dirty="0" err="1"/>
              <a:t>setfacl</a:t>
            </a:r>
            <a:r>
              <a:rPr kumimoji="1" lang="zh-TW" altLang="en-US" dirty="0"/>
              <a:t>，設定一個檔案或者目錄的</a:t>
            </a:r>
            <a:r>
              <a:rPr kumimoji="1" lang="en-US" altLang="zh-TW" dirty="0"/>
              <a:t>ACL</a:t>
            </a:r>
            <a:r>
              <a:rPr kumimoji="1" lang="zh-TW" altLang="en-US" dirty="0"/>
              <a:t>屬性</a:t>
            </a:r>
          </a:p>
        </p:txBody>
      </p:sp>
    </p:spTree>
    <p:extLst>
      <p:ext uri="{BB962C8B-B14F-4D97-AF65-F5344CB8AC3E}">
        <p14:creationId xmlns:p14="http://schemas.microsoft.com/office/powerpoint/2010/main" val="23064867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884E4F6-F064-9E44-8F9F-E65F2C110C5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getfacl</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5719D42-4CE1-8C4F-B5A5-2D9F8D01E84D}"/>
              </a:ext>
            </a:extLst>
          </p:cNvPr>
          <p:cNvSpPr txBox="1"/>
          <p:nvPr/>
        </p:nvSpPr>
        <p:spPr>
          <a:xfrm>
            <a:off x="838084" y="1825563"/>
            <a:ext cx="10515243" cy="4350962"/>
          </a:xfrm>
          <a:prstGeom prst="rect">
            <a:avLst/>
          </a:prstGeom>
          <a:solidFill>
            <a:srgbClr val="000000"/>
          </a:solidFill>
          <a:ln w="12600" cap="flat">
            <a:solidFill>
              <a:srgbClr val="000000"/>
            </a:solidFill>
            <a:prstDash val="solid"/>
            <a:miter/>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getfacl examples.desktop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/*對，就是這麼簡單，getfacl後面將路徑名*/ </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file: examples.desktop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/*檔名*/</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owner: shiwulo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/*檔案擁有者*/</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group: shiwulo /*群組*/</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user::rw-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/*UNIX預設屬性rwx rwx rwx*/</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group::r--</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other::r--</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3764233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ED57CB-6EC9-2D48-97D8-89E665C43BFB}"/>
              </a:ext>
            </a:extLst>
          </p:cNvPr>
          <p:cNvSpPr>
            <a:spLocks noGrp="1"/>
          </p:cNvSpPr>
          <p:nvPr>
            <p:ph type="title"/>
          </p:nvPr>
        </p:nvSpPr>
        <p:spPr/>
        <p:txBody>
          <a:bodyPr/>
          <a:lstStyle/>
          <a:p>
            <a:r>
              <a:rPr kumimoji="1" lang="en-US" altLang="zh-TW" dirty="0" err="1"/>
              <a:t>setfacl</a:t>
            </a:r>
            <a:endParaRPr kumimoji="1" lang="zh-TW" altLang="en-US" dirty="0"/>
          </a:p>
        </p:txBody>
      </p:sp>
      <p:sp>
        <p:nvSpPr>
          <p:cNvPr id="3" name="內容版面配置區 2">
            <a:extLst>
              <a:ext uri="{FF2B5EF4-FFF2-40B4-BE49-F238E27FC236}">
                <a16:creationId xmlns:a16="http://schemas.microsoft.com/office/drawing/2014/main" id="{DE83F9CC-3F1B-DB4D-86C7-7B31627A379C}"/>
              </a:ext>
            </a:extLst>
          </p:cNvPr>
          <p:cNvSpPr>
            <a:spLocks noGrp="1"/>
          </p:cNvSpPr>
          <p:nvPr>
            <p:ph idx="1"/>
          </p:nvPr>
        </p:nvSpPr>
        <p:spPr/>
        <p:txBody>
          <a:bodyPr/>
          <a:lstStyle/>
          <a:p>
            <a:pPr>
              <a:lnSpc>
                <a:spcPct val="150000"/>
              </a:lnSpc>
            </a:pPr>
            <a:r>
              <a:rPr kumimoji="1" lang="en-US" altLang="zh-TW" dirty="0" err="1"/>
              <a:t>setfacl</a:t>
            </a:r>
            <a:r>
              <a:rPr kumimoji="1" lang="en-US" altLang="zh-TW" dirty="0"/>
              <a:t> -m u:guest1:rx ./</a:t>
            </a:r>
            <a:r>
              <a:rPr kumimoji="1" lang="en-US" altLang="zh-TW" dirty="0" err="1"/>
              <a:t>tmp</a:t>
            </a:r>
            <a:endParaRPr kumimoji="1" lang="en-US" altLang="zh-TW" dirty="0"/>
          </a:p>
          <a:p>
            <a:pPr lvl="1">
              <a:lnSpc>
                <a:spcPct val="150000"/>
              </a:lnSpc>
            </a:pPr>
            <a:r>
              <a:rPr kumimoji="1" lang="en-US" altLang="zh-TW" dirty="0"/>
              <a:t>-m</a:t>
            </a:r>
            <a:r>
              <a:rPr kumimoji="1" lang="zh-TW" altLang="en-US" dirty="0"/>
              <a:t>代表修改（</a:t>
            </a:r>
            <a:r>
              <a:rPr kumimoji="1" lang="en-US" altLang="zh-TW" dirty="0"/>
              <a:t>modify</a:t>
            </a:r>
            <a:r>
              <a:rPr kumimoji="1" lang="zh-TW" altLang="en-US" dirty="0"/>
              <a:t>）權限</a:t>
            </a:r>
          </a:p>
          <a:p>
            <a:pPr lvl="1">
              <a:lnSpc>
                <a:spcPct val="150000"/>
              </a:lnSpc>
            </a:pPr>
            <a:r>
              <a:rPr kumimoji="1" lang="en-US" altLang="zh-TW" dirty="0"/>
              <a:t>u</a:t>
            </a:r>
            <a:r>
              <a:rPr kumimoji="1" lang="zh-TW" altLang="en-US" dirty="0"/>
              <a:t>：</a:t>
            </a:r>
            <a:r>
              <a:rPr kumimoji="1" lang="en-US" altLang="zh-TW" dirty="0"/>
              <a:t>[</a:t>
            </a:r>
            <a:r>
              <a:rPr kumimoji="1" lang="zh-TW" altLang="en-US" dirty="0"/>
              <a:t>使用者名稱</a:t>
            </a:r>
            <a:r>
              <a:rPr kumimoji="1" lang="en-US" altLang="zh-TW" dirty="0"/>
              <a:t>]</a:t>
            </a:r>
            <a:r>
              <a:rPr kumimoji="1" lang="zh-TW" altLang="en-US" dirty="0"/>
              <a:t>：</a:t>
            </a:r>
            <a:r>
              <a:rPr kumimoji="1" lang="en-US" altLang="zh-TW" dirty="0"/>
              <a:t>[</a:t>
            </a:r>
            <a:r>
              <a:rPr kumimoji="1" lang="zh-TW" altLang="en-US" dirty="0"/>
              <a:t>權限</a:t>
            </a:r>
            <a:r>
              <a:rPr kumimoji="1" lang="en-US" altLang="zh-TW" dirty="0"/>
              <a:t>]  </a:t>
            </a:r>
            <a:r>
              <a:rPr kumimoji="1" lang="zh-TW" altLang="en-US" dirty="0"/>
              <a:t>檔名</a:t>
            </a:r>
          </a:p>
          <a:p>
            <a:pPr>
              <a:lnSpc>
                <a:spcPct val="150000"/>
              </a:lnSpc>
            </a:pPr>
            <a:r>
              <a:rPr kumimoji="1" lang="en-US" altLang="zh-TW" dirty="0" err="1"/>
              <a:t>setfacl</a:t>
            </a:r>
            <a:r>
              <a:rPr kumimoji="1" lang="en-US" altLang="zh-TW" dirty="0"/>
              <a:t> -m g:guest1:rx ./</a:t>
            </a:r>
            <a:r>
              <a:rPr kumimoji="1" lang="en-US" altLang="zh-TW" dirty="0" err="1"/>
              <a:t>tmp</a:t>
            </a:r>
            <a:endParaRPr kumimoji="1" lang="en-US" altLang="zh-TW" dirty="0"/>
          </a:p>
          <a:p>
            <a:pPr lvl="1">
              <a:lnSpc>
                <a:spcPct val="150000"/>
              </a:lnSpc>
            </a:pPr>
            <a:r>
              <a:rPr kumimoji="1" lang="en-US" altLang="zh-TW" dirty="0"/>
              <a:t>-m</a:t>
            </a:r>
            <a:r>
              <a:rPr kumimoji="1" lang="zh-TW" altLang="en-US" dirty="0"/>
              <a:t>代表修改（</a:t>
            </a:r>
            <a:r>
              <a:rPr kumimoji="1" lang="en-US" altLang="zh-TW" dirty="0"/>
              <a:t>modify</a:t>
            </a:r>
            <a:r>
              <a:rPr kumimoji="1" lang="zh-TW" altLang="en-US" dirty="0"/>
              <a:t>）權限</a:t>
            </a:r>
          </a:p>
          <a:p>
            <a:pPr lvl="1">
              <a:lnSpc>
                <a:spcPct val="150000"/>
              </a:lnSpc>
            </a:pPr>
            <a:r>
              <a:rPr kumimoji="1" lang="en-US" altLang="zh-TW" dirty="0"/>
              <a:t>g</a:t>
            </a:r>
            <a:r>
              <a:rPr kumimoji="1" lang="zh-TW" altLang="en-US" dirty="0"/>
              <a:t>：</a:t>
            </a:r>
            <a:r>
              <a:rPr kumimoji="1" lang="en-US" altLang="zh-TW" dirty="0"/>
              <a:t>[</a:t>
            </a:r>
            <a:r>
              <a:rPr kumimoji="1" lang="zh-TW" altLang="en-US" dirty="0"/>
              <a:t>群組名稱</a:t>
            </a:r>
            <a:r>
              <a:rPr kumimoji="1" lang="en-US" altLang="zh-TW" dirty="0"/>
              <a:t>]</a:t>
            </a:r>
            <a:r>
              <a:rPr kumimoji="1" lang="zh-TW" altLang="en-US" dirty="0"/>
              <a:t>：</a:t>
            </a:r>
            <a:r>
              <a:rPr kumimoji="1" lang="en-US" altLang="zh-TW" dirty="0"/>
              <a:t>[</a:t>
            </a:r>
            <a:r>
              <a:rPr kumimoji="1" lang="zh-TW" altLang="en-US" dirty="0"/>
              <a:t>權限</a:t>
            </a:r>
            <a:r>
              <a:rPr kumimoji="1" lang="en-US" altLang="zh-TW" dirty="0"/>
              <a:t>]  </a:t>
            </a:r>
            <a:r>
              <a:rPr kumimoji="1" lang="zh-TW" altLang="en-US" dirty="0"/>
              <a:t>檔名</a:t>
            </a:r>
          </a:p>
        </p:txBody>
      </p:sp>
    </p:spTree>
    <p:extLst>
      <p:ext uri="{BB962C8B-B14F-4D97-AF65-F5344CB8AC3E}">
        <p14:creationId xmlns:p14="http://schemas.microsoft.com/office/powerpoint/2010/main" val="37133376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0245404-54B8-274A-8B8E-83FEE1812E7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572DCF8-8C47-6044-9315-E36AF2DE70A9}"/>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setfacl</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-m u:guest1:rw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getfacl</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file: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owner: shiwulo</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group: shiwulo</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user::</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沒有使用者（</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）代表擁有者（</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owner</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user:guest1:rw-</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group::</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mask::</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other::r--</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954642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243D638-6995-064C-B43E-B0FD5AF42B4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E68DF86-34ED-3B4E-A9B8-E4C65488A445}"/>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$setfacl -m g:guest1:rw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getfacl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file: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owner: shiwulo</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group: shiwulo</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user::rw-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user:guest1:rw-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group::rw-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group:guest1:rw-   </a:t>
            </a:r>
            <a:r>
              <a:rPr lang="zh-TW" sz="2400" b="0" i="0" u="none" strike="noStrike" kern="1200" cap="none" spc="-1" baseline="0" dirty="0">
                <a:solidFill>
                  <a:srgbClr val="FFFF00"/>
                </a:solidFill>
                <a:uFillTx/>
                <a:latin typeface="Courier" pitchFamily="2"/>
                <a:ea typeface="Consolas"/>
                <a:cs typeface="Noto Sans Mono Light" panose="020B0409040504020204" pitchFamily="50"/>
              </a:rPr>
              <a:t>/*增加了新的群組guset1，權限為可讀寫*/</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mask::rw-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other::r--</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76002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CEC16FA-0B11-1740-8D8D-F1FEAB2B2E3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ls一下</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1DC5099B-7CB0-0B4E-BC9E-26FC1EE70BE3}"/>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$ls -lh</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drwxrwxr-x  6 shiwulo shiwulo 4.0K Feb  1 12:25 _sp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drwxr-xr-x  2 shiwulo shiwulo 4.0K Dec 29 12:44 Templates</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-rw-rw-r--+ 1 shiwulo shiwulo    0 Mar 15 08:14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00"/>
                </a:solidFill>
                <a:uFillTx/>
                <a:latin typeface="Courier" pitchFamily="2"/>
                <a:ea typeface="Consolas"/>
                <a:cs typeface="Noto Sans Mono Light" panose="020B0409040504020204" pitchFamily="50"/>
              </a:rPr>
              <a:t>/*檔案屬性多了+代表這一個檔案有擴充屬性，要用getfacl才可以看到完整的屬性*/</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drwxr-xr-x  2 shiwulo shiwulo 4.0K Dec 29 12:44 Videos</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911140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3245330-882A-454D-9D81-00BEAC341DA3}"/>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GUI</a:t>
            </a:r>
          </a:p>
        </p:txBody>
      </p:sp>
      <p:sp>
        <p:nvSpPr>
          <p:cNvPr id="3" name="TextShape 2">
            <a:extLst>
              <a:ext uri="{FF2B5EF4-FFF2-40B4-BE49-F238E27FC236}">
                <a16:creationId xmlns:a16="http://schemas.microsoft.com/office/drawing/2014/main" id="{D5A9D7B0-0E04-5044-8997-68E144B9FA5D}"/>
              </a:ext>
            </a:extLst>
          </p:cNvPr>
          <p:cNvSpPr txBox="1"/>
          <p:nvPr/>
        </p:nvSpPr>
        <p:spPr>
          <a:xfrm>
            <a:off x="377729" y="1831204"/>
            <a:ext cx="5297859" cy="4350962"/>
          </a:xfrm>
          <a:prstGeom prst="rect">
            <a:avLst/>
          </a:prstGeom>
          <a:gradFill>
            <a:gsLst>
              <a:gs pos="0">
                <a:srgbClr val="000000"/>
              </a:gs>
              <a:gs pos="100000">
                <a:srgbClr val="000000"/>
              </a:gs>
            </a:gsLst>
            <a:lin ang="16200000"/>
          </a:grad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3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apt-get install </a:t>
            </a:r>
            <a:r>
              <a:rPr lang="en-US" sz="32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eiciel</a:t>
            </a:r>
            <a:endParaRPr lang="en-US" sz="3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endParaRPr>
          </a:p>
        </p:txBody>
      </p:sp>
      <p:pic>
        <p:nvPicPr>
          <p:cNvPr id="4" name="圖片 348">
            <a:extLst>
              <a:ext uri="{FF2B5EF4-FFF2-40B4-BE49-F238E27FC236}">
                <a16:creationId xmlns:a16="http://schemas.microsoft.com/office/drawing/2014/main" id="{B0FCD61F-82E8-3643-9ACD-1C3700375C7C}"/>
              </a:ext>
            </a:extLst>
          </p:cNvPr>
          <p:cNvPicPr>
            <a:picLocks noChangeAspect="1"/>
          </p:cNvPicPr>
          <p:nvPr/>
        </p:nvPicPr>
        <p:blipFill>
          <a:blip r:embed="rId2"/>
          <a:stretch>
            <a:fillRect/>
          </a:stretch>
        </p:blipFill>
        <p:spPr>
          <a:xfrm>
            <a:off x="5807518" y="619560"/>
            <a:ext cx="6000475" cy="6076444"/>
          </a:xfrm>
          <a:prstGeom prst="rect">
            <a:avLst/>
          </a:prstGeom>
          <a:noFill/>
          <a:ln cap="flat">
            <a:noFill/>
          </a:ln>
        </p:spPr>
      </p:pic>
    </p:spTree>
    <p:extLst>
      <p:ext uri="{BB962C8B-B14F-4D97-AF65-F5344CB8AC3E}">
        <p14:creationId xmlns:p14="http://schemas.microsoft.com/office/powerpoint/2010/main" val="21855852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518395-9DCA-9A4D-B912-4FC43FB656A5}"/>
              </a:ext>
            </a:extLst>
          </p:cNvPr>
          <p:cNvSpPr>
            <a:spLocks noGrp="1"/>
          </p:cNvSpPr>
          <p:nvPr>
            <p:ph type="title"/>
          </p:nvPr>
        </p:nvSpPr>
        <p:spPr/>
        <p:txBody>
          <a:bodyPr/>
          <a:lstStyle/>
          <a:p>
            <a:r>
              <a:rPr kumimoji="1" lang="en-US" altLang="zh-TW" dirty="0"/>
              <a:t>ACL functions</a:t>
            </a:r>
            <a:endParaRPr kumimoji="1" lang="zh-TW" altLang="en-US" dirty="0"/>
          </a:p>
        </p:txBody>
      </p:sp>
      <p:sp>
        <p:nvSpPr>
          <p:cNvPr id="5" name="內容版面配置區 4">
            <a:extLst>
              <a:ext uri="{FF2B5EF4-FFF2-40B4-BE49-F238E27FC236}">
                <a16:creationId xmlns:a16="http://schemas.microsoft.com/office/drawing/2014/main" id="{3959658E-8403-DA45-A403-45E0079C1D15}"/>
              </a:ext>
            </a:extLst>
          </p:cNvPr>
          <p:cNvSpPr>
            <a:spLocks noGrp="1"/>
          </p:cNvSpPr>
          <p:nvPr>
            <p:ph idx="1"/>
          </p:nvPr>
        </p:nvSpPr>
        <p:spPr/>
        <p:txBody>
          <a:bodyPr/>
          <a:lstStyle/>
          <a:p>
            <a:r>
              <a:rPr kumimoji="1" lang="en-US" altLang="zh-TW" dirty="0" err="1">
                <a:solidFill>
                  <a:srgbClr val="FF0000"/>
                </a:solidFill>
              </a:rPr>
              <a:t>sudo</a:t>
            </a:r>
            <a:r>
              <a:rPr kumimoji="1" lang="en-US" altLang="zh-TW" dirty="0">
                <a:solidFill>
                  <a:srgbClr val="FF0000"/>
                </a:solidFill>
              </a:rPr>
              <a:t> apt-get install </a:t>
            </a:r>
            <a:r>
              <a:rPr kumimoji="1" lang="en-US" altLang="zh-TW" dirty="0" err="1">
                <a:solidFill>
                  <a:srgbClr val="FF0000"/>
                </a:solidFill>
              </a:rPr>
              <a:t>acl</a:t>
            </a:r>
            <a:r>
              <a:rPr kumimoji="1" lang="en-US" altLang="zh-TW" dirty="0">
                <a:solidFill>
                  <a:srgbClr val="FF0000"/>
                </a:solidFill>
              </a:rPr>
              <a:t> </a:t>
            </a:r>
            <a:r>
              <a:rPr kumimoji="1" lang="en-US" altLang="zh-TW" dirty="0" err="1">
                <a:solidFill>
                  <a:srgbClr val="FF0000"/>
                </a:solidFill>
              </a:rPr>
              <a:t>acl</a:t>
            </a:r>
            <a:r>
              <a:rPr kumimoji="1" lang="en-US" altLang="zh-TW" dirty="0">
                <a:solidFill>
                  <a:srgbClr val="FF0000"/>
                </a:solidFill>
              </a:rPr>
              <a:t>-dev</a:t>
            </a:r>
          </a:p>
          <a:p>
            <a:r>
              <a:rPr kumimoji="1" lang="en-US" altLang="zh-TW" dirty="0" err="1"/>
              <a:t>acl_get_file</a:t>
            </a:r>
            <a:r>
              <a:rPr kumimoji="1" lang="en-US" altLang="zh-TW" dirty="0"/>
              <a:t>(), </a:t>
            </a:r>
            <a:r>
              <a:rPr kumimoji="1" lang="en-US" altLang="zh-TW" dirty="0" err="1"/>
              <a:t>acl_get_entry</a:t>
            </a:r>
            <a:r>
              <a:rPr kumimoji="1" lang="en-US" altLang="zh-TW" dirty="0"/>
              <a:t>(), </a:t>
            </a:r>
            <a:r>
              <a:rPr kumimoji="1" lang="en-US" altLang="zh-TW" dirty="0" err="1"/>
              <a:t>acl_get_tag_type</a:t>
            </a:r>
            <a:r>
              <a:rPr kumimoji="1" lang="en-US" altLang="zh-TW" dirty="0"/>
              <a:t>(), </a:t>
            </a:r>
            <a:r>
              <a:rPr kumimoji="1" lang="en-US" altLang="zh-TW" dirty="0" err="1"/>
              <a:t>acl_get_qualifier</a:t>
            </a:r>
            <a:r>
              <a:rPr kumimoji="1" lang="en-US" altLang="zh-TW" dirty="0"/>
              <a:t>(), </a:t>
            </a:r>
            <a:r>
              <a:rPr kumimoji="1" lang="en-US" altLang="zh-TW" dirty="0" err="1"/>
              <a:t>acl_get_permset</a:t>
            </a:r>
            <a:r>
              <a:rPr kumimoji="1" lang="en-US" altLang="zh-TW" dirty="0"/>
              <a:t>(), </a:t>
            </a:r>
            <a:r>
              <a:rPr kumimoji="1" lang="en-US" altLang="zh-TW" dirty="0" err="1"/>
              <a:t>acl_get_perm</a:t>
            </a:r>
            <a:r>
              <a:rPr kumimoji="1" lang="en-US" altLang="zh-TW" dirty="0"/>
              <a:t>()</a:t>
            </a:r>
          </a:p>
          <a:p>
            <a:r>
              <a:rPr kumimoji="1" lang="en-US" altLang="zh-TW" dirty="0" err="1">
                <a:solidFill>
                  <a:srgbClr val="FF0000"/>
                </a:solidFill>
              </a:rPr>
              <a:t>sudo</a:t>
            </a:r>
            <a:r>
              <a:rPr kumimoji="1" lang="en-US" altLang="zh-TW" dirty="0">
                <a:solidFill>
                  <a:srgbClr val="FF0000"/>
                </a:solidFill>
              </a:rPr>
              <a:t> apt-get install clang</a:t>
            </a:r>
          </a:p>
          <a:p>
            <a:r>
              <a:rPr kumimoji="1" lang="en-US" altLang="zh-TW" dirty="0">
                <a:solidFill>
                  <a:srgbClr val="FF0000"/>
                </a:solidFill>
              </a:rPr>
              <a:t>clang -</a:t>
            </a:r>
            <a:r>
              <a:rPr kumimoji="1" lang="en-US" altLang="zh-TW" dirty="0" err="1">
                <a:solidFill>
                  <a:srgbClr val="FF0000"/>
                </a:solidFill>
              </a:rPr>
              <a:t>lacl</a:t>
            </a:r>
            <a:r>
              <a:rPr kumimoji="1" lang="en-US" altLang="zh-TW" dirty="0">
                <a:solidFill>
                  <a:srgbClr val="FF0000"/>
                </a:solidFill>
              </a:rPr>
              <a:t> </a:t>
            </a:r>
            <a:r>
              <a:rPr kumimoji="1" lang="en-US" altLang="zh-TW" dirty="0" err="1">
                <a:solidFill>
                  <a:srgbClr val="FF0000"/>
                </a:solidFill>
              </a:rPr>
              <a:t>list_acl.c</a:t>
            </a:r>
            <a:endParaRPr kumimoji="1" lang="en-US" altLang="zh-TW" dirty="0">
              <a:solidFill>
                <a:srgbClr val="FF0000"/>
              </a:solidFill>
            </a:endParaRPr>
          </a:p>
          <a:p>
            <a:r>
              <a:rPr kumimoji="1" lang="en-US" altLang="zh-TW" dirty="0" err="1">
                <a:solidFill>
                  <a:srgbClr val="FF0000"/>
                </a:solidFill>
              </a:rPr>
              <a:t>gcc</a:t>
            </a:r>
            <a:r>
              <a:rPr kumimoji="1" lang="en-US" altLang="zh-TW" dirty="0">
                <a:solidFill>
                  <a:srgbClr val="FF0000"/>
                </a:solidFill>
              </a:rPr>
              <a:t> </a:t>
            </a:r>
            <a:r>
              <a:rPr kumimoji="1" lang="en-US" altLang="zh-TW" dirty="0" err="1">
                <a:solidFill>
                  <a:srgbClr val="FF0000"/>
                </a:solidFill>
              </a:rPr>
              <a:t>list_acl.c</a:t>
            </a:r>
            <a:r>
              <a:rPr kumimoji="1" lang="en-US" altLang="zh-TW" dirty="0">
                <a:solidFill>
                  <a:srgbClr val="FF0000"/>
                </a:solidFill>
              </a:rPr>
              <a:t> -</a:t>
            </a:r>
            <a:r>
              <a:rPr kumimoji="1" lang="en-US" altLang="zh-TW" dirty="0" err="1">
                <a:solidFill>
                  <a:srgbClr val="FF0000"/>
                </a:solidFill>
              </a:rPr>
              <a:t>lacl</a:t>
            </a:r>
            <a:endParaRPr kumimoji="1" lang="en-US" altLang="zh-TW" dirty="0">
              <a:solidFill>
                <a:srgbClr val="FF0000"/>
              </a:solidFill>
            </a:endParaRPr>
          </a:p>
        </p:txBody>
      </p:sp>
    </p:spTree>
    <p:extLst>
      <p:ext uri="{BB962C8B-B14F-4D97-AF65-F5344CB8AC3E}">
        <p14:creationId xmlns:p14="http://schemas.microsoft.com/office/powerpoint/2010/main" val="2973284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8EBE20-4AB4-2642-A20A-05AAFD15F5BA}"/>
              </a:ext>
            </a:extLst>
          </p:cNvPr>
          <p:cNvSpPr>
            <a:spLocks noGrp="1"/>
          </p:cNvSpPr>
          <p:nvPr>
            <p:ph type="title"/>
          </p:nvPr>
        </p:nvSpPr>
        <p:spPr/>
        <p:txBody>
          <a:bodyPr/>
          <a:lstStyle/>
          <a:p>
            <a:r>
              <a:rPr kumimoji="1" lang="zh-TW" altLang="en-US" dirty="0"/>
              <a:t>設計上的需求</a:t>
            </a:r>
          </a:p>
        </p:txBody>
      </p:sp>
      <p:sp>
        <p:nvSpPr>
          <p:cNvPr id="3" name="內容版面配置區 2">
            <a:extLst>
              <a:ext uri="{FF2B5EF4-FFF2-40B4-BE49-F238E27FC236}">
                <a16:creationId xmlns:a16="http://schemas.microsoft.com/office/drawing/2014/main" id="{4BA666D6-36EE-C740-88B3-099033AA9AE9}"/>
              </a:ext>
            </a:extLst>
          </p:cNvPr>
          <p:cNvSpPr>
            <a:spLocks noGrp="1"/>
          </p:cNvSpPr>
          <p:nvPr>
            <p:ph idx="1"/>
          </p:nvPr>
        </p:nvSpPr>
        <p:spPr/>
        <p:txBody>
          <a:bodyPr/>
          <a:lstStyle/>
          <a:p>
            <a:r>
              <a:rPr kumimoji="1" lang="zh-TW" altLang="en-US" dirty="0"/>
              <a:t>以繳交做的程式來說，到底應該用</a:t>
            </a:r>
            <a:r>
              <a:rPr kumimoji="1" lang="zh-CN" altLang="en-US" dirty="0"/>
              <a:t>「檔案的</a:t>
            </a:r>
            <a:r>
              <a:rPr kumimoji="1" lang="en-US" altLang="zh-CN" dirty="0"/>
              <a:t>owner</a:t>
            </a:r>
            <a:r>
              <a:rPr kumimoji="1" lang="zh-CN" altLang="en-US" dirty="0"/>
              <a:t>」或「執行者的」的權限呢？</a:t>
            </a:r>
            <a:endParaRPr kumimoji="1" lang="en-US" altLang="zh-CN" dirty="0"/>
          </a:p>
          <a:p>
            <a:r>
              <a:rPr kumimoji="1" lang="zh-CN" altLang="en-US" dirty="0"/>
              <a:t>尷尬：</a:t>
            </a:r>
            <a:r>
              <a:rPr kumimoji="1" lang="en-US" altLang="zh-CN" dirty="0" err="1"/>
              <a:t>turnin</a:t>
            </a:r>
            <a:r>
              <a:rPr kumimoji="1" lang="zh-CN" altLang="en-US" dirty="0"/>
              <a:t>必須能夠存取執行者的檔案，然後複製到助教的資料夾</a:t>
            </a:r>
            <a:endParaRPr kumimoji="1" lang="en-US" altLang="zh-CN" dirty="0"/>
          </a:p>
          <a:p>
            <a:pPr lvl="1"/>
            <a:r>
              <a:rPr kumimoji="1" lang="zh-CN" altLang="en-US" dirty="0"/>
              <a:t>我們可以將</a:t>
            </a:r>
            <a:r>
              <a:rPr kumimoji="1" lang="en-US" altLang="zh-TW" dirty="0" err="1"/>
              <a:t>turnin</a:t>
            </a:r>
            <a:r>
              <a:rPr kumimoji="1" lang="zh-CN" altLang="en-US" dirty="0"/>
              <a:t>這個程式的擁有者設定為「助教」</a:t>
            </a:r>
            <a:endParaRPr kumimoji="1" lang="en-US" altLang="zh-CN" dirty="0"/>
          </a:p>
          <a:p>
            <a:pPr lvl="1"/>
            <a:r>
              <a:rPr kumimoji="1" lang="zh-CN" altLang="en-US" dirty="0"/>
              <a:t>然後設定</a:t>
            </a:r>
            <a:r>
              <a:rPr kumimoji="1" lang="en-US" altLang="zh-CN" dirty="0" err="1"/>
              <a:t>turnin</a:t>
            </a:r>
            <a:r>
              <a:rPr kumimoji="1" lang="zh-CN" altLang="en-US" dirty="0"/>
              <a:t>這個程式的「</a:t>
            </a:r>
            <a:r>
              <a:rPr kumimoji="1" lang="en-US" altLang="zh-CN" dirty="0"/>
              <a:t>set-</a:t>
            </a:r>
            <a:r>
              <a:rPr kumimoji="1" lang="en-US" altLang="zh-CN" dirty="0" err="1"/>
              <a:t>uid</a:t>
            </a:r>
            <a:r>
              <a:rPr kumimoji="1" lang="zh-CN" altLang="en-US" dirty="0"/>
              <a:t>」屬性</a:t>
            </a:r>
            <a:endParaRPr kumimoji="1" lang="en-US" altLang="zh-CN" dirty="0"/>
          </a:p>
          <a:p>
            <a:pPr lvl="1"/>
            <a:r>
              <a:rPr kumimoji="1" lang="zh-CN" altLang="en-US" dirty="0"/>
              <a:t>經過上述的設定，我們可以存取「助教的資料夾」，但無法存取執行者的檔案</a:t>
            </a:r>
            <a:endParaRPr kumimoji="1" lang="en-US" altLang="zh-CN" dirty="0"/>
          </a:p>
          <a:p>
            <a:pPr lvl="1"/>
            <a:r>
              <a:rPr kumimoji="1" lang="zh-CN" altLang="en-US" dirty="0"/>
              <a:t>如果</a:t>
            </a:r>
            <a:r>
              <a:rPr kumimoji="1" lang="en-US" altLang="zh-CN" dirty="0"/>
              <a:t>set-</a:t>
            </a:r>
            <a:r>
              <a:rPr kumimoji="1" lang="en-US" altLang="zh-CN" dirty="0" err="1"/>
              <a:t>uid</a:t>
            </a:r>
            <a:r>
              <a:rPr kumimoji="1" lang="zh-CN" altLang="en-US" dirty="0"/>
              <a:t>的程式的權限可以在「檔案擁有者」及「執行者」間切換，就能解決上面問題了</a:t>
            </a:r>
            <a:endParaRPr kumimoji="1" lang="zh-TW" altLang="en-US" dirty="0"/>
          </a:p>
        </p:txBody>
      </p:sp>
    </p:spTree>
    <p:extLst>
      <p:ext uri="{BB962C8B-B14F-4D97-AF65-F5344CB8AC3E}">
        <p14:creationId xmlns:p14="http://schemas.microsoft.com/office/powerpoint/2010/main" val="5038589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317724-1B60-C942-B116-46EB83F7733E}"/>
              </a:ext>
            </a:extLst>
          </p:cNvPr>
          <p:cNvSpPr>
            <a:spLocks noGrp="1"/>
          </p:cNvSpPr>
          <p:nvPr>
            <p:ph type="title"/>
          </p:nvPr>
        </p:nvSpPr>
        <p:spPr/>
        <p:txBody>
          <a:bodyPr>
            <a:normAutofit/>
          </a:bodyPr>
          <a:lstStyle/>
          <a:p>
            <a:r>
              <a:rPr kumimoji="1" lang="en-US" altLang="zh-TW" sz="4400" dirty="0">
                <a:latin typeface="Microsoft YaHei Light" panose="020B0502040204020203" pitchFamily="34" charset="-122"/>
              </a:rPr>
              <a:t>clang</a:t>
            </a:r>
            <a:endParaRPr kumimoji="1" lang="zh-TW" altLang="en-US" sz="4400" dirty="0">
              <a:latin typeface="Microsoft YaHei Light" panose="020B0502040204020203" pitchFamily="34" charset="-122"/>
            </a:endParaRPr>
          </a:p>
        </p:txBody>
      </p:sp>
      <p:sp>
        <p:nvSpPr>
          <p:cNvPr id="3" name="副標題 2">
            <a:extLst>
              <a:ext uri="{FF2B5EF4-FFF2-40B4-BE49-F238E27FC236}">
                <a16:creationId xmlns:a16="http://schemas.microsoft.com/office/drawing/2014/main" id="{01E8ABD4-A757-504D-9593-207764E0DB2C}"/>
              </a:ext>
            </a:extLst>
          </p:cNvPr>
          <p:cNvSpPr>
            <a:spLocks noGrp="1"/>
          </p:cNvSpPr>
          <p:nvPr>
            <p:ph type="subTitle" idx="4294967295"/>
          </p:nvPr>
        </p:nvSpPr>
        <p:spPr/>
        <p:txBody>
          <a:bodyPr>
            <a:normAutofit/>
          </a:bodyPr>
          <a:lstStyle/>
          <a:p>
            <a:pPr algn="l"/>
            <a:r>
              <a:rPr kumimoji="1" lang="en-US" altLang="zh-TW" dirty="0"/>
              <a:t>Clang is designed to be highly compatible with GCC.</a:t>
            </a:r>
          </a:p>
          <a:p>
            <a:pPr lvl="1"/>
            <a:r>
              <a:rPr kumimoji="1" lang="en-US" altLang="zh-TW" dirty="0"/>
              <a:t>Clang's command-line interface is similar to and shares many flags and options with GCC. </a:t>
            </a:r>
          </a:p>
          <a:p>
            <a:pPr lvl="1"/>
            <a:r>
              <a:rPr kumimoji="1" lang="en-US" altLang="zh-TW" dirty="0"/>
              <a:t>Clang implements many GNU language extensions and enables them by default.</a:t>
            </a:r>
          </a:p>
          <a:p>
            <a:pPr algn="l"/>
            <a:r>
              <a:rPr kumimoji="1" lang="en-US" altLang="zh-TW" dirty="0"/>
              <a:t>Clang's developers aim to reduce memory footprint and increase compilation speed compared to competing compilers, such as GCC.</a:t>
            </a:r>
          </a:p>
          <a:p>
            <a:pPr lvl="1"/>
            <a:r>
              <a:rPr lang="en-US" altLang="zh-TW" dirty="0"/>
              <a:t>More recent comparisons indicate that both compilers have evolved to increase their performance.</a:t>
            </a:r>
          </a:p>
          <a:p>
            <a:pPr lvl="1"/>
            <a:r>
              <a:rPr kumimoji="1" lang="zh-CN" altLang="en-US" dirty="0"/>
              <a:t>效能不分軒輊</a:t>
            </a:r>
            <a:endParaRPr kumimoji="1" lang="en-US" altLang="zh-TW" dirty="0"/>
          </a:p>
        </p:txBody>
      </p:sp>
    </p:spTree>
    <p:extLst>
      <p:ext uri="{BB962C8B-B14F-4D97-AF65-F5344CB8AC3E}">
        <p14:creationId xmlns:p14="http://schemas.microsoft.com/office/powerpoint/2010/main" val="245039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B49C59F-868D-7C46-BB3B-54BE2EEBC8E1}"/>
              </a:ext>
            </a:extLst>
          </p:cNvPr>
          <p:cNvSpPr>
            <a:spLocks noGrp="1"/>
          </p:cNvSpPr>
          <p:nvPr>
            <p:ph type="title"/>
          </p:nvPr>
        </p:nvSpPr>
        <p:spPr/>
        <p:txBody>
          <a:bodyPr/>
          <a:lstStyle/>
          <a:p>
            <a:r>
              <a:rPr lang="zh-TW" altLang="zh-TW" spc="-1" dirty="0">
                <a:solidFill>
                  <a:srgbClr val="000000"/>
                </a:solidFill>
                <a:cs typeface="Noto Sans Mono Light" panose="020B0409040504020204" pitchFamily="50"/>
              </a:rPr>
              <a:t>position of gcc -l option</a:t>
            </a:r>
            <a:endParaRPr kumimoji="1" lang="zh-TW" altLang="en-US" dirty="0"/>
          </a:p>
        </p:txBody>
      </p:sp>
      <p:sp>
        <p:nvSpPr>
          <p:cNvPr id="5" name="內容版面配置區 4">
            <a:extLst>
              <a:ext uri="{FF2B5EF4-FFF2-40B4-BE49-F238E27FC236}">
                <a16:creationId xmlns:a16="http://schemas.microsoft.com/office/drawing/2014/main" id="{5C6D8136-0E38-FB49-AD0F-3E2D140A2626}"/>
              </a:ext>
            </a:extLst>
          </p:cNvPr>
          <p:cNvSpPr>
            <a:spLocks noGrp="1"/>
          </p:cNvSpPr>
          <p:nvPr>
            <p:ph idx="1"/>
          </p:nvPr>
        </p:nvSpPr>
        <p:spPr/>
        <p:txBody>
          <a:bodyPr/>
          <a:lstStyle/>
          <a:p>
            <a:pPr>
              <a:lnSpc>
                <a:spcPct val="150000"/>
              </a:lnSpc>
            </a:pPr>
            <a:r>
              <a:rPr kumimoji="1" lang="en" altLang="zh-TW" dirty="0"/>
              <a:t>It makes a difference where in the command you write this option; the linker searches and processes libraries and object files in the order they are specified. </a:t>
            </a:r>
          </a:p>
          <a:p>
            <a:pPr>
              <a:lnSpc>
                <a:spcPct val="150000"/>
              </a:lnSpc>
            </a:pPr>
            <a:r>
              <a:rPr kumimoji="1" lang="en" altLang="zh-TW" dirty="0"/>
              <a:t>Thus, </a:t>
            </a:r>
            <a:r>
              <a:rPr kumimoji="1" lang="en" altLang="zh-TW" dirty="0" err="1"/>
              <a:t>foo.o</a:t>
            </a:r>
            <a:r>
              <a:rPr kumimoji="1" lang="en" altLang="zh-TW" dirty="0"/>
              <a:t> -</a:t>
            </a:r>
            <a:r>
              <a:rPr kumimoji="1" lang="en" altLang="zh-TW" dirty="0" err="1"/>
              <a:t>lz</a:t>
            </a:r>
            <a:r>
              <a:rPr kumimoji="1" lang="en" altLang="zh-TW" dirty="0"/>
              <a:t> </a:t>
            </a:r>
            <a:r>
              <a:rPr kumimoji="1" lang="en" altLang="zh-TW" dirty="0" err="1"/>
              <a:t>bar.o</a:t>
            </a:r>
            <a:r>
              <a:rPr kumimoji="1" lang="en" altLang="zh-TW" dirty="0"/>
              <a:t> searches library z after file </a:t>
            </a:r>
            <a:r>
              <a:rPr kumimoji="1" lang="en" altLang="zh-TW" dirty="0" err="1"/>
              <a:t>foo.o</a:t>
            </a:r>
            <a:r>
              <a:rPr kumimoji="1" lang="en" altLang="zh-TW" dirty="0"/>
              <a:t> but before </a:t>
            </a:r>
            <a:r>
              <a:rPr kumimoji="1" lang="en" altLang="zh-TW" dirty="0" err="1"/>
              <a:t>bar.o</a:t>
            </a:r>
            <a:r>
              <a:rPr kumimoji="1" lang="en" altLang="zh-TW" dirty="0"/>
              <a:t>. If </a:t>
            </a:r>
            <a:r>
              <a:rPr kumimoji="1" lang="en" altLang="zh-TW" dirty="0" err="1"/>
              <a:t>bar.o</a:t>
            </a:r>
            <a:r>
              <a:rPr kumimoji="1" lang="en" altLang="zh-TW" dirty="0"/>
              <a:t> refers to functions in z, those functions may not be loaded.</a:t>
            </a:r>
          </a:p>
        </p:txBody>
      </p:sp>
    </p:spTree>
    <p:extLst>
      <p:ext uri="{BB962C8B-B14F-4D97-AF65-F5344CB8AC3E}">
        <p14:creationId xmlns:p14="http://schemas.microsoft.com/office/powerpoint/2010/main" val="2013568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4ABCE3A-CB2A-A347-BDAD-13D784C5C624}"/>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Debugger-kdbg</a:t>
            </a:r>
          </a:p>
        </p:txBody>
      </p:sp>
      <p:sp>
        <p:nvSpPr>
          <p:cNvPr id="3" name="TextShape 2">
            <a:extLst>
              <a:ext uri="{FF2B5EF4-FFF2-40B4-BE49-F238E27FC236}">
                <a16:creationId xmlns:a16="http://schemas.microsoft.com/office/drawing/2014/main" id="{B5DAEE2C-A7EF-3F46-BF7E-0CB1AD30FA06}"/>
              </a:ext>
            </a:extLst>
          </p:cNvPr>
          <p:cNvSpPr txBox="1"/>
          <p:nvPr/>
        </p:nvSpPr>
        <p:spPr>
          <a:xfrm>
            <a:off x="838085" y="1825563"/>
            <a:ext cx="4591560" cy="4350962"/>
          </a:xfrm>
          <a:prstGeom prst="rect">
            <a:avLst/>
          </a:prstGeom>
          <a:ln/>
        </p:spPr>
        <p:style>
          <a:lnRef idx="0">
            <a:schemeClr val="dk1"/>
          </a:lnRef>
          <a:fillRef idx="3">
            <a:schemeClr val="dk1"/>
          </a:fillRef>
          <a:effectRef idx="3">
            <a:schemeClr val="dk1"/>
          </a:effectRef>
          <a:fontRef idx="minor">
            <a:schemeClr val="lt1"/>
          </a:fontRef>
        </p:style>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rPr>
              <a:t>$</a:t>
            </a:r>
            <a:r>
              <a:rPr lang="en-US" sz="2800" u="none" strike="noStrike" kern="1200" cap="none" spc="-1" baseline="0" dirty="0" err="1">
                <a:solidFill>
                  <a:schemeClr val="bg1"/>
                </a:solidFill>
                <a:uFillTx/>
                <a:latin typeface="Arial"/>
                <a:ea typeface="Microsoft YaHei Light" panose="020B0502040204020203" pitchFamily="34" charset="-122"/>
                <a:cs typeface="Noto Sans Mono Light" panose="020B0409040504020204" pitchFamily="50"/>
              </a:rPr>
              <a:t>sudo</a:t>
            </a:r>
            <a:r>
              <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rPr>
              <a:t> apt-get install </a:t>
            </a:r>
            <a:r>
              <a:rPr lang="en-US" sz="2800" u="none" strike="noStrike" kern="1200" cap="none" spc="-1" baseline="0" dirty="0" err="1">
                <a:solidFill>
                  <a:schemeClr val="bg1"/>
                </a:solidFill>
                <a:uFillTx/>
                <a:latin typeface="Arial"/>
                <a:ea typeface="Microsoft YaHei Light" panose="020B0502040204020203" pitchFamily="34" charset="-122"/>
                <a:cs typeface="Noto Sans Mono Light" panose="020B0409040504020204" pitchFamily="50"/>
              </a:rPr>
              <a:t>kdbg</a:t>
            </a:r>
            <a:endPar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endParaRPr>
          </a:p>
        </p:txBody>
      </p:sp>
      <p:pic>
        <p:nvPicPr>
          <p:cNvPr id="4" name="圖片 355">
            <a:extLst>
              <a:ext uri="{FF2B5EF4-FFF2-40B4-BE49-F238E27FC236}">
                <a16:creationId xmlns:a16="http://schemas.microsoft.com/office/drawing/2014/main" id="{E9A96F12-8332-2944-A161-451B35510C0C}"/>
              </a:ext>
            </a:extLst>
          </p:cNvPr>
          <p:cNvPicPr>
            <a:picLocks noChangeAspect="1"/>
          </p:cNvPicPr>
          <p:nvPr/>
        </p:nvPicPr>
        <p:blipFill>
          <a:blip r:embed="rId2"/>
          <a:stretch>
            <a:fillRect/>
          </a:stretch>
        </p:blipFill>
        <p:spPr>
          <a:xfrm>
            <a:off x="5543998" y="1727996"/>
            <a:ext cx="6479996" cy="4577760"/>
          </a:xfrm>
          <a:prstGeom prst="rect">
            <a:avLst/>
          </a:prstGeom>
          <a:noFill/>
          <a:ln cap="flat">
            <a:noFill/>
          </a:ln>
        </p:spPr>
      </p:pic>
    </p:spTree>
    <p:extLst>
      <p:ext uri="{BB962C8B-B14F-4D97-AF65-F5344CB8AC3E}">
        <p14:creationId xmlns:p14="http://schemas.microsoft.com/office/powerpoint/2010/main" val="10206587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82A3F38-A709-FB41-90FA-55AE07508786}"/>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kdbg</a:t>
            </a:r>
          </a:p>
        </p:txBody>
      </p:sp>
      <p:pic>
        <p:nvPicPr>
          <p:cNvPr id="3" name="圖片 357">
            <a:extLst>
              <a:ext uri="{FF2B5EF4-FFF2-40B4-BE49-F238E27FC236}">
                <a16:creationId xmlns:a16="http://schemas.microsoft.com/office/drawing/2014/main" id="{D2536713-B19B-4C42-9A84-DA391416463E}"/>
              </a:ext>
            </a:extLst>
          </p:cNvPr>
          <p:cNvPicPr>
            <a:picLocks noChangeAspect="1"/>
          </p:cNvPicPr>
          <p:nvPr/>
        </p:nvPicPr>
        <p:blipFill>
          <a:blip r:embed="rId2"/>
          <a:stretch>
            <a:fillRect/>
          </a:stretch>
        </p:blipFill>
        <p:spPr>
          <a:xfrm>
            <a:off x="2952003" y="647998"/>
            <a:ext cx="8372164" cy="5905076"/>
          </a:xfrm>
          <a:prstGeom prst="rect">
            <a:avLst/>
          </a:prstGeom>
          <a:noFill/>
          <a:ln cap="flat">
            <a:noFill/>
          </a:ln>
        </p:spPr>
      </p:pic>
    </p:spTree>
    <p:extLst>
      <p:ext uri="{BB962C8B-B14F-4D97-AF65-F5344CB8AC3E}">
        <p14:creationId xmlns:p14="http://schemas.microsoft.com/office/powerpoint/2010/main" val="314608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8AFFD26-99E6-774A-859B-80212F3F19A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40CE20F-825B-D447-B5B8-561B76E51A8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acl_get_file</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optind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type);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Walk through each entry in this ACL */</a:t>
            </a:r>
            <a:endPar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for</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ACL_FIRST_ENTRY; ;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ACL_NEXT_ENTRY)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acl_get_entry</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&amp;entry) != </a:t>
            </a:r>
            <a:r>
              <a:rPr lang="en-US" sz="1300" b="1"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break</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error or no more */</a:t>
            </a:r>
            <a:endPar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acl_get_tag_type</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 &amp;tag);</a:t>
            </a:r>
            <a:r>
              <a:rPr lang="en-US" sz="1300" b="1"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entries</a:t>
            </a:r>
            <a:endPar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"%-12s"</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ACL_USER_OBJ)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"owner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"user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ACL_GROUP_OBJ)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"file grp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"group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ACL_MASK)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"mask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ACL_OTHER)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"other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br>
              <a:rPr lang="en-US" sz="9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Retrieve and display optional tag qualifier */</a:t>
            </a:r>
            <a:endPar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uidp</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uid_t</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acl_get_qualifier</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a:t>
            </a:r>
          </a:p>
        </p:txBody>
      </p:sp>
    </p:spTree>
    <p:extLst>
      <p:ext uri="{BB962C8B-B14F-4D97-AF65-F5344CB8AC3E}">
        <p14:creationId xmlns:p14="http://schemas.microsoft.com/office/powerpoint/2010/main" val="1488284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04D81BD-F661-4149-BCF8-A9EA8D0DEBE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58932F9-B9E0-0B47-9418-349E399CB012}"/>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"%-8s\t"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getpwuid</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pw_name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else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gid_t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acl_get_qualifier</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"%-8s\t"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getgrgid</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gr_name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else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"\t\t"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 &amp;</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ACL_READ);</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'r'</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ACL_WRITE);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'w'</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ACL_EXECUTE);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'x'</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"\n"</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acl_free</a:t>
            </a: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7696979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2BF0573-120F-BD49-81EF-3124EA8DC87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D9DECC7-5136-8A47-96C5-D8F31207A206}"/>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setfacl -m u:guest1:rw ./list_acl.c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./list_acl_simple ./list_acl.c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owner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user      guest1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file grp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mask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other       		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39897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562DC-0BB1-2342-B9B8-581095D3121B}"/>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97C2574E-665B-0A4A-95F0-1CA3C43DE327}"/>
              </a:ext>
            </a:extLst>
          </p:cNvPr>
          <p:cNvSpPr>
            <a:spLocks noGrp="1"/>
          </p:cNvSpPr>
          <p:nvPr>
            <p:ph idx="1"/>
          </p:nvPr>
        </p:nvSpPr>
        <p:spPr/>
        <p:txBody>
          <a:bodyPr/>
          <a:lstStyle/>
          <a:p>
            <a:pPr>
              <a:lnSpc>
                <a:spcPct val="150000"/>
              </a:lnSpc>
            </a:pPr>
            <a:r>
              <a:rPr kumimoji="1" lang="zh-TW" altLang="en-US" dirty="0"/>
              <a:t>本小節的重點是</a:t>
            </a:r>
            <a:r>
              <a:rPr kumimoji="1" lang="en-US" altLang="zh-TW" dirty="0"/>
              <a:t>Linux</a:t>
            </a:r>
            <a:r>
              <a:rPr kumimoji="1" lang="zh-TW" altLang="en-US" dirty="0"/>
              <a:t>的權限控制不只是</a:t>
            </a:r>
            <a:r>
              <a:rPr kumimoji="1" lang="en-US" altLang="zh-TW" dirty="0"/>
              <a:t>owner</a:t>
            </a:r>
            <a:r>
              <a:rPr kumimoji="1" lang="zh-TW" altLang="en-US" dirty="0"/>
              <a:t>、</a:t>
            </a:r>
            <a:r>
              <a:rPr kumimoji="1" lang="en-US" altLang="zh-TW" dirty="0"/>
              <a:t>group</a:t>
            </a:r>
            <a:r>
              <a:rPr kumimoji="1" lang="zh-TW" altLang="en-US" dirty="0"/>
              <a:t>、</a:t>
            </a:r>
            <a:r>
              <a:rPr kumimoji="1" lang="en-US" altLang="zh-TW" dirty="0"/>
              <a:t>others</a:t>
            </a:r>
            <a:r>
              <a:rPr kumimoji="1" lang="zh-TW" altLang="en-US" dirty="0"/>
              <a:t>，還可以有更多的擴充權限</a:t>
            </a:r>
          </a:p>
          <a:p>
            <a:pPr>
              <a:lnSpc>
                <a:spcPct val="150000"/>
              </a:lnSpc>
            </a:pPr>
            <a:r>
              <a:rPr kumimoji="1" lang="zh-TW" altLang="en-US" dirty="0"/>
              <a:t>請注意，這些權限是附加於檔案系統上，因此檔案系統必須支援附加權限（如：</a:t>
            </a:r>
            <a:r>
              <a:rPr kumimoji="1" lang="en-US" altLang="zh-TW" dirty="0"/>
              <a:t>ext4</a:t>
            </a:r>
            <a:r>
              <a:rPr kumimoji="1" lang="zh-TW" altLang="en-US" dirty="0"/>
              <a:t>就支援，</a:t>
            </a:r>
            <a:r>
              <a:rPr kumimoji="1" lang="en-US" altLang="zh-TW" dirty="0"/>
              <a:t>FAT</a:t>
            </a:r>
            <a:r>
              <a:rPr kumimoji="1" lang="zh-TW" altLang="en-US" dirty="0"/>
              <a:t>不支援）</a:t>
            </a:r>
          </a:p>
        </p:txBody>
      </p:sp>
    </p:spTree>
    <p:extLst>
      <p:ext uri="{BB962C8B-B14F-4D97-AF65-F5344CB8AC3E}">
        <p14:creationId xmlns:p14="http://schemas.microsoft.com/office/powerpoint/2010/main" val="23237061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9C684-1733-3748-A760-2278F7A0D576}"/>
              </a:ext>
            </a:extLst>
          </p:cNvPr>
          <p:cNvSpPr>
            <a:spLocks noGrp="1"/>
          </p:cNvSpPr>
          <p:nvPr>
            <p:ph type="title"/>
          </p:nvPr>
        </p:nvSpPr>
        <p:spPr/>
        <p:txBody>
          <a:bodyPr/>
          <a:lstStyle/>
          <a:p>
            <a:r>
              <a:rPr kumimoji="1" lang="zh-TW" altLang="en-US" dirty="0"/>
              <a:t>擴充屬性</a:t>
            </a:r>
          </a:p>
        </p:txBody>
      </p:sp>
    </p:spTree>
    <p:extLst>
      <p:ext uri="{BB962C8B-B14F-4D97-AF65-F5344CB8AC3E}">
        <p14:creationId xmlns:p14="http://schemas.microsoft.com/office/powerpoint/2010/main" val="13587221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2597F3B-A071-B647-ABE3-25EA726FCB3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strace list_acl list_acl.c </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868F6DC-AFF6-5B4B-BE24-207FC35431E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getxattr("./list_acl.c",</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2800" u="none" strike="noStrike" kern="1200" cap="none" spc="-1" baseline="0" dirty="0">
                <a:solidFill>
                  <a:srgbClr val="FF0000"/>
                </a:solidFill>
                <a:uFillTx/>
                <a:latin typeface="Courier New"/>
                <a:ea typeface="Microsoft YaHei Light" panose="020B0502040204020203" pitchFamily="34" charset="-122"/>
                <a:cs typeface="Noto Sans Mono Light" panose="020B0409040504020204" pitchFamily="50"/>
              </a:rPr>
              <a:t>system.posix_acl_access</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132) = 44</a:t>
            </a:r>
          </a:p>
        </p:txBody>
      </p:sp>
    </p:spTree>
    <p:extLst>
      <p:ext uri="{BB962C8B-B14F-4D97-AF65-F5344CB8AC3E}">
        <p14:creationId xmlns:p14="http://schemas.microsoft.com/office/powerpoint/2010/main" val="3946424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867A9F-A44C-0540-9CB7-72DAC4ECE419}"/>
              </a:ext>
            </a:extLst>
          </p:cNvPr>
          <p:cNvSpPr>
            <a:spLocks noGrp="1"/>
          </p:cNvSpPr>
          <p:nvPr>
            <p:ph type="title"/>
          </p:nvPr>
        </p:nvSpPr>
        <p:spPr/>
        <p:txBody>
          <a:bodyPr/>
          <a:lstStyle/>
          <a:p>
            <a:r>
              <a:rPr kumimoji="1" lang="en" altLang="zh-TW" dirty="0"/>
              <a:t>process</a:t>
            </a:r>
            <a:r>
              <a:rPr kumimoji="1" lang="zh-TW" altLang="en-US" dirty="0"/>
              <a:t>有三個</a:t>
            </a:r>
            <a:r>
              <a:rPr kumimoji="1" lang="en" altLang="zh-TW" dirty="0"/>
              <a:t>id</a:t>
            </a:r>
            <a:endParaRPr kumimoji="1" lang="zh-TW" altLang="en-US" dirty="0"/>
          </a:p>
        </p:txBody>
      </p:sp>
      <p:sp>
        <p:nvSpPr>
          <p:cNvPr id="3" name="內容版面配置區 2">
            <a:extLst>
              <a:ext uri="{FF2B5EF4-FFF2-40B4-BE49-F238E27FC236}">
                <a16:creationId xmlns:a16="http://schemas.microsoft.com/office/drawing/2014/main" id="{F82FC314-9618-F649-8B56-9CAD1F02BB02}"/>
              </a:ext>
            </a:extLst>
          </p:cNvPr>
          <p:cNvSpPr>
            <a:spLocks noGrp="1"/>
          </p:cNvSpPr>
          <p:nvPr>
            <p:ph idx="1"/>
          </p:nvPr>
        </p:nvSpPr>
        <p:spPr/>
        <p:txBody>
          <a:bodyPr/>
          <a:lstStyle/>
          <a:p>
            <a:r>
              <a:rPr kumimoji="1" lang="en" altLang="zh-TW" dirty="0"/>
              <a:t>effective user id (</a:t>
            </a:r>
            <a:r>
              <a:rPr kumimoji="1" lang="en" altLang="zh-TW" dirty="0" err="1"/>
              <a:t>euid</a:t>
            </a:r>
            <a:r>
              <a:rPr kumimoji="1" lang="en" altLang="zh-TW" dirty="0"/>
              <a:t>)</a:t>
            </a:r>
          </a:p>
          <a:p>
            <a:pPr lvl="1"/>
            <a:r>
              <a:rPr kumimoji="1" lang="zh-TW" altLang="en-US" dirty="0"/>
              <a:t>真正用來判斷權限的</a:t>
            </a:r>
            <a:r>
              <a:rPr kumimoji="1" lang="en" altLang="zh-TW" dirty="0"/>
              <a:t>id</a:t>
            </a:r>
          </a:p>
          <a:p>
            <a:r>
              <a:rPr kumimoji="1" lang="en" altLang="zh-TW" dirty="0"/>
              <a:t>real user id (</a:t>
            </a:r>
            <a:r>
              <a:rPr kumimoji="1" lang="en" altLang="zh-TW" dirty="0" err="1"/>
              <a:t>ruid</a:t>
            </a:r>
            <a:r>
              <a:rPr kumimoji="1" lang="en" altLang="zh-TW" dirty="0"/>
              <a:t>)</a:t>
            </a:r>
          </a:p>
          <a:p>
            <a:pPr lvl="1"/>
            <a:r>
              <a:rPr kumimoji="1" lang="zh-TW" altLang="en-US" dirty="0"/>
              <a:t>該</a:t>
            </a:r>
            <a:r>
              <a:rPr kumimoji="1" lang="en" altLang="zh-TW" dirty="0"/>
              <a:t>process</a:t>
            </a:r>
            <a:r>
              <a:rPr kumimoji="1" lang="zh-TW" altLang="en-US" dirty="0"/>
              <a:t>的</a:t>
            </a:r>
            <a:r>
              <a:rPr kumimoji="1" lang="en" altLang="zh-TW" dirty="0"/>
              <a:t>owner</a:t>
            </a:r>
            <a:r>
              <a:rPr kumimoji="1" lang="zh-TW" altLang="en-US" dirty="0"/>
              <a:t>的</a:t>
            </a:r>
            <a:r>
              <a:rPr kumimoji="1" lang="en" altLang="zh-TW" dirty="0"/>
              <a:t>user id</a:t>
            </a:r>
          </a:p>
          <a:p>
            <a:r>
              <a:rPr kumimoji="1" lang="en" altLang="zh-TW" dirty="0"/>
              <a:t>saved-user-id</a:t>
            </a:r>
          </a:p>
          <a:p>
            <a:pPr lvl="1"/>
            <a:r>
              <a:rPr kumimoji="1" lang="zh-TW" altLang="en-US" dirty="0"/>
              <a:t>當</a:t>
            </a:r>
            <a:r>
              <a:rPr kumimoji="1" lang="en" altLang="zh-TW" dirty="0" err="1"/>
              <a:t>euid</a:t>
            </a:r>
            <a:r>
              <a:rPr kumimoji="1" lang="zh-TW" altLang="en-US" dirty="0"/>
              <a:t>改變時，將舊的</a:t>
            </a:r>
            <a:r>
              <a:rPr kumimoji="1" lang="en" altLang="zh-TW" dirty="0" err="1"/>
              <a:t>euid</a:t>
            </a:r>
            <a:r>
              <a:rPr kumimoji="1" lang="zh-TW" altLang="en-US" dirty="0"/>
              <a:t>存放在</a:t>
            </a:r>
            <a:r>
              <a:rPr kumimoji="1" lang="en" altLang="zh-TW" dirty="0"/>
              <a:t>saved-user-id</a:t>
            </a:r>
          </a:p>
        </p:txBody>
      </p:sp>
    </p:spTree>
    <p:extLst>
      <p:ext uri="{BB962C8B-B14F-4D97-AF65-F5344CB8AC3E}">
        <p14:creationId xmlns:p14="http://schemas.microsoft.com/office/powerpoint/2010/main" val="15417570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B5B2503-B920-6841-A0D6-CD99813201A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getxattr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432F812-8F60-D149-B501-9EB2CC4BE4B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643820"/>
                </a:solidFill>
                <a:uFillTx/>
                <a:latin typeface="Courier New"/>
                <a:ea typeface="Courier New"/>
                <a:cs typeface="Noto Sans Mono Light" panose="020B0409040504020204" pitchFamily="50"/>
              </a:rPr>
              <a:t>#include </a:t>
            </a:r>
            <a:r>
              <a:rPr lang="zh-TW" sz="1800" b="0" i="0" u="none" strike="noStrike" kern="1200" cap="none" spc="-1" baseline="0" dirty="0">
                <a:solidFill>
                  <a:srgbClr val="C41A16"/>
                </a:solidFill>
                <a:uFillTx/>
                <a:latin typeface="Courier New"/>
                <a:ea typeface="Courier New"/>
                <a:cs typeface="Noto Sans Mono Light" panose="020B0409040504020204" pitchFamily="50"/>
              </a:rPr>
              <a:t>&lt;sys/types.h&gt;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643820"/>
                </a:solidFill>
                <a:uFillTx/>
                <a:latin typeface="Courier New"/>
                <a:ea typeface="Courier New"/>
                <a:cs typeface="Noto Sans Mono Light" panose="020B0409040504020204" pitchFamily="50"/>
              </a:rPr>
              <a:t>#include </a:t>
            </a:r>
            <a:r>
              <a:rPr lang="zh-TW" sz="1800" b="0" i="0" u="none" strike="noStrike" kern="1200" cap="none" spc="-1" baseline="0" dirty="0">
                <a:solidFill>
                  <a:srgbClr val="C41A16"/>
                </a:solidFill>
                <a:uFillTx/>
                <a:latin typeface="Courier New"/>
                <a:ea typeface="Courier New"/>
                <a:cs typeface="Noto Sans Mono Light" panose="020B0409040504020204" pitchFamily="50"/>
              </a:rPr>
              <a:t>&lt;attr/xattr.h&gt;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*path,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lgetxattr(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*path,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fgetxattr(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int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fd,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課堂作業：上網查詢這三個函數的用法</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063635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C70BC8C-FBD0-BE46-9936-04BC03B29DD7}"/>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listxattr</a:t>
            </a:r>
          </a:p>
        </p:txBody>
      </p:sp>
      <p:sp>
        <p:nvSpPr>
          <p:cNvPr id="3" name="TextShape 2">
            <a:extLst>
              <a:ext uri="{FF2B5EF4-FFF2-40B4-BE49-F238E27FC236}">
                <a16:creationId xmlns:a16="http://schemas.microsoft.com/office/drawing/2014/main" id="{E41DE26A-8BD5-D849-A99C-F221173587F1}"/>
              </a:ext>
            </a:extLst>
          </p:cNvPr>
          <p:cNvSpPr txBox="1"/>
          <p:nvPr/>
        </p:nvSpPr>
        <p:spPr>
          <a:xfrm>
            <a:off x="935998" y="1799996"/>
            <a:ext cx="10515243" cy="4350962"/>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643820"/>
                </a:solidFill>
                <a:uFillTx/>
                <a:latin typeface="Courier New"/>
                <a:ea typeface="Menlo-Regular"/>
                <a:cs typeface="Noto Sans Mono Light" panose="020B0409040504020204" pitchFamily="50"/>
              </a:rPr>
              <a:t>#include </a:t>
            </a:r>
            <a:r>
              <a:rPr lang="en-US" sz="2200" b="0" i="0" u="none" strike="noStrike" kern="1200" cap="none" spc="-1" baseline="0" dirty="0">
                <a:solidFill>
                  <a:srgbClr val="C41A16"/>
                </a:solidFill>
                <a:uFillTx/>
                <a:latin typeface="Courier New"/>
                <a:ea typeface="Menlo-Regular"/>
                <a:cs typeface="Noto Sans Mono Light" panose="020B0409040504020204" pitchFamily="50"/>
              </a:rPr>
              <a:t>&lt;sys/</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types.h</a:t>
            </a:r>
            <a:r>
              <a:rPr lang="en-US" sz="2200" b="0" i="0" u="none" strike="noStrike" kern="1200" cap="none" spc="-1" baseline="0" dirty="0">
                <a:solidFill>
                  <a:srgbClr val="C41A16"/>
                </a:solidFill>
                <a:uFillTx/>
                <a:latin typeface="Courier New"/>
                <a:ea typeface="Menlo-Regular"/>
                <a:cs typeface="Noto Sans Mono Light" panose="020B0409040504020204" pitchFamily="50"/>
              </a:rPr>
              <a:t>&gt;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643820"/>
                </a:solidFill>
                <a:uFillTx/>
                <a:latin typeface="Courier New"/>
                <a:ea typeface="Menlo-Regular"/>
                <a:cs typeface="Noto Sans Mono Light" panose="020B0409040504020204" pitchFamily="50"/>
              </a:rPr>
              <a:t>#include </a:t>
            </a:r>
            <a:r>
              <a:rPr lang="en-US" sz="2200" b="0" i="0" u="none" strike="noStrike" kern="1200" cap="none" spc="-1" baseline="0" dirty="0">
                <a:solidFill>
                  <a:srgbClr val="C41A16"/>
                </a:solidFill>
                <a:uFillTx/>
                <a:latin typeface="Courier New"/>
                <a:ea typeface="Menlo-Regular"/>
                <a:cs typeface="Noto Sans Mono Light" panose="020B0409040504020204" pitchFamily="50"/>
              </a:rPr>
              <a:t>&lt;</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attr</a:t>
            </a:r>
            <a:r>
              <a:rPr lang="en-US" sz="2200" b="0" i="0" u="none" strike="noStrike" kern="1200" cap="none" spc="-1" baseline="0" dirty="0">
                <a:solidFill>
                  <a:srgbClr val="C41A16"/>
                </a:solidFill>
                <a:uFillTx/>
                <a:latin typeface="Courier New"/>
                <a:ea typeface="Menlo-Regular"/>
                <a:cs typeface="Noto Sans Mono Light" panose="020B0409040504020204" pitchFamily="50"/>
              </a:rPr>
              <a:t>/</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xattr.h</a:t>
            </a:r>
            <a:r>
              <a:rPr lang="en-US" sz="2200" b="0" i="0" u="none" strike="noStrike" kern="1200" cap="none" spc="-1" baseline="0" dirty="0">
                <a:solidFill>
                  <a:srgbClr val="C41A16"/>
                </a:solidFill>
                <a:uFillTx/>
                <a:latin typeface="Courier New"/>
                <a:ea typeface="Menlo-Regular"/>
                <a:cs typeface="Noto Sans Mono Light" panose="020B0409040504020204" pitchFamily="50"/>
              </a:rPr>
              <a:t>&gt;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const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*path,</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const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*path,</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flistxattr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int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filedes</a:t>
            </a:r>
            <a:r>
              <a:rPr lang="en-US" sz="2200" b="0" i="0" u="none" strike="noStrike" kern="1200" cap="none" spc="-1" baseline="0" dirty="0">
                <a:solidFill>
                  <a:srgbClr val="000000"/>
                </a:solidFill>
                <a:uFillTx/>
                <a:latin typeface="Courier New"/>
                <a:ea typeface="Menlo-Regular"/>
                <a:cs typeface="Noto Sans Mono Light" panose="020B0409040504020204" pitchFamily="50"/>
              </a:rPr>
              <a: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CustomShape 3">
            <a:extLst>
              <a:ext uri="{FF2B5EF4-FFF2-40B4-BE49-F238E27FC236}">
                <a16:creationId xmlns:a16="http://schemas.microsoft.com/office/drawing/2014/main" id="{A5DCAA96-3287-2142-9E71-9906751226D0}"/>
              </a:ext>
            </a:extLst>
          </p:cNvPr>
          <p:cNvSpPr/>
          <p:nvPr/>
        </p:nvSpPr>
        <p:spPr>
          <a:xfrm>
            <a:off x="3239955" y="5437290"/>
            <a:ext cx="2015995"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algn="ctr"/>
            <a:r>
              <a:rPr lang="en-US" sz="2200" spc="-1" dirty="0">
                <a:solidFill>
                  <a:srgbClr val="FFFFFF"/>
                </a:solidFill>
                <a:latin typeface="Arial"/>
                <a:ea typeface="Microsoft YaHei Light" panose="020B0502040204020203" pitchFamily="34" charset="-122"/>
              </a:rPr>
              <a:t>string1</a:t>
            </a:r>
          </a:p>
        </p:txBody>
      </p:sp>
      <p:sp>
        <p:nvSpPr>
          <p:cNvPr id="5" name="CustomShape 4">
            <a:extLst>
              <a:ext uri="{FF2B5EF4-FFF2-40B4-BE49-F238E27FC236}">
                <a16:creationId xmlns:a16="http://schemas.microsoft.com/office/drawing/2014/main" id="{79B1D4A2-28F9-1246-8AC5-0E6DD91C8BB7}"/>
              </a:ext>
            </a:extLst>
          </p:cNvPr>
          <p:cNvSpPr/>
          <p:nvPr/>
        </p:nvSpPr>
        <p:spPr>
          <a:xfrm>
            <a:off x="5255950" y="5437290"/>
            <a:ext cx="2520006"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string2</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6" name="CustomShape 5">
            <a:extLst>
              <a:ext uri="{FF2B5EF4-FFF2-40B4-BE49-F238E27FC236}">
                <a16:creationId xmlns:a16="http://schemas.microsoft.com/office/drawing/2014/main" id="{CB4ECB6F-D616-404E-A59C-10B79A0CEBC4}"/>
              </a:ext>
            </a:extLst>
          </p:cNvPr>
          <p:cNvSpPr/>
          <p:nvPr/>
        </p:nvSpPr>
        <p:spPr>
          <a:xfrm>
            <a:off x="7775955" y="5437290"/>
            <a:ext cx="2087995"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string3</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8" name="TextShape 7">
            <a:extLst>
              <a:ext uri="{FF2B5EF4-FFF2-40B4-BE49-F238E27FC236}">
                <a16:creationId xmlns:a16="http://schemas.microsoft.com/office/drawing/2014/main" id="{ADD0B856-7AFB-B941-9662-E7DD18B2C373}"/>
              </a:ext>
            </a:extLst>
          </p:cNvPr>
          <p:cNvSpPr txBox="1"/>
          <p:nvPr/>
        </p:nvSpPr>
        <p:spPr>
          <a:xfrm>
            <a:off x="1054036" y="5473290"/>
            <a:ext cx="1295997" cy="575998"/>
          </a:xfrm>
          <a:prstGeom prst="rect">
            <a:avLst/>
          </a:prstGeom>
          <a:noFill/>
          <a:ln cap="flat">
            <a:noFill/>
          </a:ln>
        </p:spPr>
        <p:txBody>
          <a:bodyPr vert="horz" wrap="squar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CE181E"/>
                </a:solidFill>
                <a:uFillTx/>
                <a:latin typeface="Courier New"/>
                <a:ea typeface="Microsoft YaHei Light" panose="020B0502040204020203" pitchFamily="34" charset="-122"/>
                <a:cs typeface="Noto Sans Mono Light" panose="020B0409040504020204" pitchFamily="50"/>
              </a:rPr>
              <a:t>*list</a:t>
            </a:r>
            <a:endParaRPr lang="en-US"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cxnSp>
        <p:nvCxnSpPr>
          <p:cNvPr id="10" name="直線箭頭接點 9">
            <a:extLst>
              <a:ext uri="{FF2B5EF4-FFF2-40B4-BE49-F238E27FC236}">
                <a16:creationId xmlns:a16="http://schemas.microsoft.com/office/drawing/2014/main" id="{BF94D7F6-C310-294D-A1A6-3A7EDD4E2471}"/>
              </a:ext>
            </a:extLst>
          </p:cNvPr>
          <p:cNvCxnSpPr>
            <a:endCxn id="4" idx="1"/>
          </p:cNvCxnSpPr>
          <p:nvPr/>
        </p:nvCxnSpPr>
        <p:spPr>
          <a:xfrm flipV="1">
            <a:off x="2314379" y="5761289"/>
            <a:ext cx="925576" cy="8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152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E0B055B-4468-F74C-9383-A929EADDEE3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08016D7-3B73-AE46-A7D3-530A121A2772}"/>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BA2DA2"/>
                </a:solidFill>
                <a:uFillTx/>
                <a:latin typeface="Courier New"/>
                <a:ea typeface="Courier New"/>
                <a:cs typeface="Noto Sans Mono Light" panose="020B0409040504020204" pitchFamily="50"/>
              </a:rPr>
              <a:t>void</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print_value</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pathname,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attr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272AD8"/>
                </a:solidFill>
                <a:uFillTx/>
                <a:latin typeface="Courier New"/>
                <a:ea typeface="Courier New"/>
                <a:cs typeface="Noto Sans Mono Light" panose="020B0409040504020204" pitchFamily="50"/>
              </a:rPr>
              <a:t>4096</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total;</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1" i="0" u="none" strike="noStrike" kern="1200" cap="none" spc="-1" baseline="0" dirty="0">
                <a:solidFill>
                  <a:srgbClr val="000000"/>
                </a:solidFill>
                <a:uFillTx/>
                <a:latin typeface="Courier New"/>
                <a:ea typeface="Courier New"/>
                <a:cs typeface="Noto Sans Mono Light" panose="020B0409040504020204" pitchFamily="50"/>
              </a:rPr>
              <a:t>    total=</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getxattr</a:t>
            </a:r>
            <a:r>
              <a:rPr lang="en-US" sz="2200" b="1"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attr</a:t>
            </a:r>
            <a:r>
              <a:rPr lang="en-US" sz="2200" b="1" i="0" u="none" strike="noStrike" kern="1200" cap="none" spc="-1" baseline="0" dirty="0">
                <a:solidFill>
                  <a:srgbClr val="000000"/>
                </a:solidFill>
                <a:uFillTx/>
                <a:latin typeface="Courier New"/>
                <a:ea typeface="Courier New"/>
                <a:cs typeface="Noto Sans Mono Light" panose="020B0409040504020204" pitchFamily="50"/>
              </a:rPr>
              <a:t>, </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1" i="0" u="none" strike="noStrike" kern="1200" cap="none" spc="-1" baseline="0" dirty="0">
                <a:solidFill>
                  <a:srgbClr val="000000"/>
                </a:solidFill>
                <a:uFillTx/>
                <a:latin typeface="Courier New"/>
                <a:ea typeface="Courier New"/>
                <a:cs typeface="Noto Sans Mono Light" panose="020B0409040504020204" pitchFamily="50"/>
              </a:rPr>
              <a:t>, </a:t>
            </a:r>
            <a:r>
              <a:rPr lang="en-US" sz="2200" b="1" i="0" u="none" strike="noStrike" kern="1200" cap="none" spc="-1" baseline="0" dirty="0">
                <a:solidFill>
                  <a:srgbClr val="272AD8"/>
                </a:solidFill>
                <a:uFillTx/>
                <a:latin typeface="Courier New"/>
                <a:ea typeface="Courier New"/>
                <a:cs typeface="Noto Sans Mono Light" panose="020B0409040504020204" pitchFamily="50"/>
              </a:rPr>
              <a:t>4096</a:t>
            </a:r>
            <a:r>
              <a:rPr lang="en-US" sz="22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for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272AD8"/>
                </a:solidFill>
                <a:uFillTx/>
                <a:latin typeface="Courier New"/>
                <a:ea typeface="Courier New"/>
                <a:cs typeface="Noto Sans Mono Light" panose="020B0409040504020204" pitchFamily="50"/>
              </a:rPr>
              <a:t>0</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&lt;total;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D12F1B"/>
                </a:solidFill>
                <a:uFillTx/>
                <a:latin typeface="Courier New"/>
                <a:ea typeface="Courier New"/>
                <a:cs typeface="Noto Sans Mono Light" panose="020B0409040504020204" pitchFamily="50"/>
              </a:rPr>
              <a:t>"%x"</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D12F1B"/>
                </a:solidFill>
                <a:uFillTx/>
                <a:latin typeface="Courier New"/>
                <a:ea typeface="Courier New"/>
                <a:cs typeface="Noto Sans Mono Light" panose="020B0409040504020204" pitchFamily="50"/>
              </a:rPr>
              <a:t>"\n\n"</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br>
              <a:rPr lang="en-US" sz="14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main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argc</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argv</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9270689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B511D47-174F-7742-8E95-F40255B05CE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A7914B-B044-494B-90A1-CA08EB88047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int</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 sum=</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0</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char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4096</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char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*)malloc(</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4096</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listxattr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NULL</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0</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listxattr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for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;sum !=total;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sscanf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buf+sum</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"%s"</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D12F1B"/>
                </a:solidFill>
                <a:uFillTx/>
                <a:latin typeface="Courier New"/>
                <a:ea typeface="Microsoft YaHei Light" panose="020B0502040204020203" pitchFamily="34" charset="-122"/>
                <a:cs typeface="Noto Sans Mono Light" panose="020B0409040504020204" pitchFamily="50"/>
              </a:rPr>
              <a:t>xattr</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 = %s\n"</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print_value</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sum +=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strlen</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(str)+</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10546736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3F49DF0-05D1-3E43-8D67-E06390DEEA2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C3035E1-6961-E442-8049-853989656707}"/>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listattr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list_acl.c</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user.com.dropbox.attrs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a14a10ffffff9bffffff8effffffd9ffffffcfbffffffc4ffffffe9fffffff000000037ffffffc0101010ffffff9affffffedffffff85ffffff8d3</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user.com.dropbox.attributes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78ffffff9cffffffab564a29ffffffca2f48ffffffcaffffffafffffff884fffffffcbffffffcc49ffffffcd4cffffff89ffffffcfffffffc94f4effffffcc51ffffffb252ffffffa856ffffffca4d4cffffffceffffffc8ffffffcc3ffffff8925ffffff96ffffff9414ffffff81ffffff8552124b12ffffff81c25fffffff3ffffffaaffffff8cffffffb4ffffffa0affffffed42ffffffcbfffffff0fffffff0ffffffe0ffffffc4fffffff424ffffff83ffffffa47453ffffffaf54475b5bffffffa5ffffffdaffffffda5a0ffffffc9ffffff801c72</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system.posix_acl_access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20001060ffffffffffffffffffffffffffffffff2060ffffffe93004060ffffffffffffffffffffffffffffffff10060ffffffffffffffffffffffffffffffff20040ffffffffffffffffffffffffffffffff</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294443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A5C3-C645-6D4C-BC78-275FF21C4C54}"/>
              </a:ext>
            </a:extLst>
          </p:cNvPr>
          <p:cNvSpPr>
            <a:spLocks noGrp="1"/>
          </p:cNvSpPr>
          <p:nvPr>
            <p:ph type="title"/>
          </p:nvPr>
        </p:nvSpPr>
        <p:spPr/>
        <p:txBody>
          <a:bodyPr>
            <a:normAutofit/>
          </a:bodyPr>
          <a:lstStyle/>
          <a:p>
            <a:r>
              <a:rPr kumimoji="1" lang="zh-CN" altLang="en-US" sz="4400" dirty="0"/>
              <a:t>修改</a:t>
            </a:r>
            <a:r>
              <a:rPr kumimoji="1" lang="en-US" altLang="zh-CN" sz="4400" dirty="0" err="1"/>
              <a:t>listattr.c</a:t>
            </a:r>
            <a:endParaRPr kumimoji="1" lang="zh-TW" altLang="en-US" sz="4400" dirty="0"/>
          </a:p>
        </p:txBody>
      </p:sp>
      <p:sp>
        <p:nvSpPr>
          <p:cNvPr id="3" name="副標題 2">
            <a:extLst>
              <a:ext uri="{FF2B5EF4-FFF2-40B4-BE49-F238E27FC236}">
                <a16:creationId xmlns:a16="http://schemas.microsoft.com/office/drawing/2014/main" id="{93040B39-5AD4-6340-BCED-E4FBA7E0F09B}"/>
              </a:ext>
            </a:extLst>
          </p:cNvPr>
          <p:cNvSpPr>
            <a:spLocks noGrp="1"/>
          </p:cNvSpPr>
          <p:nvPr>
            <p:ph type="subTitle" idx="4294967295"/>
          </p:nvPr>
        </p:nvSpPr>
        <p:spPr/>
        <p:txBody>
          <a:bodyPr>
            <a:normAutofit/>
          </a:bodyPr>
          <a:lstStyle/>
          <a:p>
            <a:pPr algn="l"/>
            <a:r>
              <a:rPr lang="en-US" altLang="zh-TW" sz="2800" dirty="0">
                <a:latin typeface="Courier New"/>
                <a:ea typeface="Courier New"/>
              </a:rPr>
              <a:t>total=</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a:solidFill>
                  <a:srgbClr val="272AD8"/>
                </a:solidFill>
                <a:latin typeface="Courier New"/>
                <a:ea typeface="Courier New"/>
              </a:rPr>
              <a:t>4096</a:t>
            </a:r>
            <a:r>
              <a:rPr lang="en-US" altLang="zh-TW" sz="2800" dirty="0">
                <a:latin typeface="Courier New"/>
                <a:ea typeface="Courier New"/>
              </a:rPr>
              <a:t>);</a:t>
            </a:r>
          </a:p>
          <a:p>
            <a:pPr algn="l"/>
            <a:endParaRPr kumimoji="1" lang="en-US" altLang="zh-TW" sz="2800" b="1" dirty="0">
              <a:latin typeface="Courier New"/>
            </a:endParaRPr>
          </a:p>
          <a:p>
            <a:pPr algn="l"/>
            <a:r>
              <a:rPr lang="en-US" altLang="zh-TW" sz="2800" dirty="0" err="1">
                <a:latin typeface="Courier New"/>
              </a:rPr>
              <a:t>nSize</a:t>
            </a:r>
            <a:r>
              <a:rPr lang="en-US" altLang="zh-TW" sz="2800" dirty="0">
                <a:latin typeface="Courier New"/>
              </a:rPr>
              <a:t>= </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a:solidFill>
                  <a:srgbClr val="272AD8"/>
                </a:solidFill>
                <a:latin typeface="Courier New"/>
                <a:ea typeface="Courier New"/>
              </a:rPr>
              <a:t>0</a:t>
            </a:r>
            <a:r>
              <a:rPr lang="en-US" altLang="zh-TW" sz="2800" dirty="0">
                <a:latin typeface="Courier New"/>
                <a:ea typeface="Courier New"/>
              </a:rPr>
              <a:t>);</a:t>
            </a:r>
          </a:p>
          <a:p>
            <a:pPr algn="l"/>
            <a:r>
              <a:rPr kumimoji="1" lang="en-US" altLang="zh-TW" sz="2800" dirty="0" err="1">
                <a:latin typeface="Courier New"/>
              </a:rPr>
              <a:t>buf</a:t>
            </a:r>
            <a:r>
              <a:rPr kumimoji="1" lang="en-US" altLang="zh-TW" sz="2800" dirty="0">
                <a:latin typeface="Courier New"/>
              </a:rPr>
              <a:t>=malloc(</a:t>
            </a:r>
            <a:r>
              <a:rPr kumimoji="1" lang="en-US" altLang="zh-TW" sz="2800" dirty="0" err="1">
                <a:latin typeface="Courier New"/>
              </a:rPr>
              <a:t>nSize</a:t>
            </a:r>
            <a:r>
              <a:rPr kumimoji="1" lang="en-US" altLang="zh-TW" sz="2800" dirty="0">
                <a:latin typeface="Courier New"/>
              </a:rPr>
              <a:t>);</a:t>
            </a:r>
          </a:p>
          <a:p>
            <a:pPr algn="l"/>
            <a:r>
              <a:rPr lang="en-US" altLang="zh-TW" sz="2800" dirty="0" err="1">
                <a:latin typeface="Courier New"/>
              </a:rPr>
              <a:t>nSize</a:t>
            </a:r>
            <a:r>
              <a:rPr lang="en-US" altLang="zh-TW" sz="2800" dirty="0">
                <a:latin typeface="Courier New"/>
              </a:rPr>
              <a:t>=</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err="1">
                <a:solidFill>
                  <a:schemeClr val="tx1"/>
                </a:solidFill>
                <a:latin typeface="Courier New"/>
                <a:ea typeface="Courier New"/>
              </a:rPr>
              <a:t>nSize</a:t>
            </a:r>
            <a:r>
              <a:rPr lang="en-US" altLang="zh-TW" sz="2800" dirty="0">
                <a:latin typeface="Courier New"/>
                <a:ea typeface="Courier New"/>
              </a:rPr>
              <a:t>);</a:t>
            </a:r>
            <a:endParaRPr kumimoji="1" lang="zh-TW" altLang="en-US" sz="2800" dirty="0"/>
          </a:p>
        </p:txBody>
      </p:sp>
    </p:spTree>
    <p:extLst>
      <p:ext uri="{BB962C8B-B14F-4D97-AF65-F5344CB8AC3E}">
        <p14:creationId xmlns:p14="http://schemas.microsoft.com/office/powerpoint/2010/main" val="753902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E693921-261B-EF41-9F56-F507FE76E0D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setxattr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DFE178E-E040-664B-817F-87B1AC714BF8}"/>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&lt;sys/types.h&gt;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&lt;sys/xattr.h&gt;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lsetxattr(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p:txBody>
      </p:sp>
    </p:spTree>
    <p:extLst>
      <p:ext uri="{BB962C8B-B14F-4D97-AF65-F5344CB8AC3E}">
        <p14:creationId xmlns:p14="http://schemas.microsoft.com/office/powerpoint/2010/main" val="10046032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FB1E45-3B76-EC42-9A6E-9345AF5CAF09}"/>
              </a:ext>
            </a:extLst>
          </p:cNvPr>
          <p:cNvSpPr>
            <a:spLocks noGrp="1"/>
          </p:cNvSpPr>
          <p:nvPr>
            <p:ph type="title"/>
          </p:nvPr>
        </p:nvSpPr>
        <p:spPr/>
        <p:txBody>
          <a:bodyPr/>
          <a:lstStyle/>
          <a:p>
            <a:r>
              <a:rPr kumimoji="1" lang="zh-TW" altLang="en-US" dirty="0"/>
              <a:t>小結</a:t>
            </a:r>
          </a:p>
        </p:txBody>
      </p:sp>
      <p:sp>
        <p:nvSpPr>
          <p:cNvPr id="3" name="內容版面配置區 2">
            <a:extLst>
              <a:ext uri="{FF2B5EF4-FFF2-40B4-BE49-F238E27FC236}">
                <a16:creationId xmlns:a16="http://schemas.microsoft.com/office/drawing/2014/main" id="{BBB808FA-5EC5-374D-831B-4A0D0C4CCFDE}"/>
              </a:ext>
            </a:extLst>
          </p:cNvPr>
          <p:cNvSpPr>
            <a:spLocks noGrp="1"/>
          </p:cNvSpPr>
          <p:nvPr>
            <p:ph idx="1"/>
          </p:nvPr>
        </p:nvSpPr>
        <p:spPr/>
        <p:txBody>
          <a:bodyPr/>
          <a:lstStyle/>
          <a:p>
            <a:pPr>
              <a:lnSpc>
                <a:spcPct val="150000"/>
              </a:lnSpc>
            </a:pPr>
            <a:r>
              <a:rPr kumimoji="1" lang="zh-TW" altLang="en-US" dirty="0"/>
              <a:t>檔案的擴充屬性屬於先進的功能</a:t>
            </a:r>
            <a:endParaRPr kumimoji="1" lang="en-US" altLang="zh-TW" dirty="0"/>
          </a:p>
          <a:p>
            <a:pPr>
              <a:lnSpc>
                <a:spcPct val="150000"/>
              </a:lnSpc>
            </a:pPr>
            <a:r>
              <a:rPr kumimoji="1" lang="en-US" altLang="zh-TW" dirty="0"/>
              <a:t>ACL</a:t>
            </a:r>
            <a:r>
              <a:rPr kumimoji="1" lang="zh-TW" altLang="en-US" dirty="0"/>
              <a:t>就是用擴充屬性</a:t>
            </a:r>
            <a:endParaRPr kumimoji="1" lang="en-US" altLang="zh-TW" dirty="0"/>
          </a:p>
          <a:p>
            <a:pPr>
              <a:lnSpc>
                <a:spcPct val="150000"/>
              </a:lnSpc>
            </a:pPr>
            <a:r>
              <a:rPr kumimoji="1" lang="en-US" altLang="zh-TW" dirty="0"/>
              <a:t>Dropbox</a:t>
            </a:r>
            <a:r>
              <a:rPr kumimoji="1" lang="zh-TW" altLang="en-US" dirty="0"/>
              <a:t>也是利用擴充屬性，達到高效能的同步</a:t>
            </a:r>
          </a:p>
        </p:txBody>
      </p:sp>
    </p:spTree>
    <p:extLst>
      <p:ext uri="{BB962C8B-B14F-4D97-AF65-F5344CB8AC3E}">
        <p14:creationId xmlns:p14="http://schemas.microsoft.com/office/powerpoint/2010/main" val="7130474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9D69E5C-0D77-7C42-8D07-5171B1E66344}"/>
              </a:ext>
            </a:extLst>
          </p:cNvPr>
          <p:cNvSpPr>
            <a:spLocks noGrp="1"/>
          </p:cNvSpPr>
          <p:nvPr>
            <p:ph type="title"/>
          </p:nvPr>
        </p:nvSpPr>
        <p:spPr/>
        <p:txBody>
          <a:bodyPr/>
          <a:lstStyle/>
          <a:p>
            <a:r>
              <a:rPr kumimoji="1" lang="zh-CN" altLang="en-US" dirty="0"/>
              <a:t>監聽檔案異動</a:t>
            </a:r>
            <a:endParaRPr kumimoji="1" lang="zh-TW" altLang="en-US" dirty="0"/>
          </a:p>
        </p:txBody>
      </p:sp>
    </p:spTree>
    <p:extLst>
      <p:ext uri="{BB962C8B-B14F-4D97-AF65-F5344CB8AC3E}">
        <p14:creationId xmlns:p14="http://schemas.microsoft.com/office/powerpoint/2010/main" val="417087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5E97145-2DE1-EA44-AD59-AEAC056EB65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試用inotify</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1BFF219-C87D-124A-B4C2-EA12BD402A32}"/>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sudo</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apt install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inotify</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-tools</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inotifywait</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-m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list_acl.c</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Setting up watches.</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Watches established.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4092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0BF7928-CFA6-A640-89A2-DED14F758F9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D569FE2-2E65-E64F-B057-126FB6FB5C10}"/>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setuid(uid_t 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setgid(gid_t 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將euid設定為uid，如果設定正確回傳0，失敗回傳-1，失敗的原因紀錄在errno</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一個set-uid的程式，執行時，euid會等於這個程式的owner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set-uid的程式可以靠setuid()於：「程式owner」及「執行者間作切換」</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790646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9EAD3E-E7F5-0B4D-8275-6EDA2E77B701}"/>
              </a:ext>
            </a:extLst>
          </p:cNvPr>
          <p:cNvSpPr>
            <a:spLocks noGrp="1"/>
          </p:cNvSpPr>
          <p:nvPr>
            <p:ph type="title"/>
          </p:nvPr>
        </p:nvSpPr>
        <p:spPr/>
        <p:txBody>
          <a:bodyPr/>
          <a:lstStyle/>
          <a:p>
            <a:r>
              <a:rPr kumimoji="1" lang="en-US" altLang="zh-TW" dirty="0" err="1"/>
              <a:t>inotify</a:t>
            </a:r>
            <a:endParaRPr kumimoji="1" lang="zh-TW" altLang="en-US" dirty="0"/>
          </a:p>
        </p:txBody>
      </p:sp>
      <p:sp>
        <p:nvSpPr>
          <p:cNvPr id="3" name="內容版面配置區 2">
            <a:extLst>
              <a:ext uri="{FF2B5EF4-FFF2-40B4-BE49-F238E27FC236}">
                <a16:creationId xmlns:a16="http://schemas.microsoft.com/office/drawing/2014/main" id="{AE86DEF9-B67E-794A-AB7F-C0CBD7D087FE}"/>
              </a:ext>
            </a:extLst>
          </p:cNvPr>
          <p:cNvSpPr>
            <a:spLocks noGrp="1"/>
          </p:cNvSpPr>
          <p:nvPr>
            <p:ph idx="1"/>
          </p:nvPr>
        </p:nvSpPr>
        <p:spPr/>
        <p:txBody>
          <a:bodyPr>
            <a:normAutofit/>
          </a:bodyPr>
          <a:lstStyle/>
          <a:p>
            <a:r>
              <a:rPr kumimoji="1" lang="en-US" altLang="zh-TW" dirty="0" err="1"/>
              <a:t>int</a:t>
            </a:r>
            <a:r>
              <a:rPr kumimoji="1" lang="en-US" altLang="zh-TW" dirty="0"/>
              <a:t> </a:t>
            </a:r>
            <a:r>
              <a:rPr kumimoji="1" lang="en-US" altLang="zh-TW" dirty="0" err="1"/>
              <a:t>inotify_init</a:t>
            </a:r>
            <a:r>
              <a:rPr kumimoji="1" lang="en-US" altLang="zh-TW" dirty="0"/>
              <a:t>(void)</a:t>
            </a:r>
          </a:p>
          <a:p>
            <a:pPr lvl="1"/>
            <a:r>
              <a:rPr kumimoji="1" lang="zh-TW" altLang="en-US" dirty="0"/>
              <a:t>初始化一個</a:t>
            </a:r>
            <a:r>
              <a:rPr kumimoji="1" lang="en-US" altLang="zh-TW" dirty="0" err="1"/>
              <a:t>inofiry</a:t>
            </a:r>
            <a:r>
              <a:rPr kumimoji="1" lang="zh-TW" altLang="en-US" dirty="0"/>
              <a:t>的監聽，回傳值是</a:t>
            </a:r>
            <a:r>
              <a:rPr kumimoji="1" lang="en-US" altLang="zh-TW" dirty="0"/>
              <a:t>file descriptor</a:t>
            </a:r>
            <a:r>
              <a:rPr kumimoji="1" lang="zh-TW" altLang="en-US" dirty="0"/>
              <a:t>（</a:t>
            </a:r>
            <a:r>
              <a:rPr kumimoji="1" lang="en-US" altLang="zh-TW" dirty="0" err="1"/>
              <a:t>fd</a:t>
            </a:r>
            <a:r>
              <a:rPr kumimoji="1" lang="zh-TW" altLang="en-US" dirty="0"/>
              <a:t>）</a:t>
            </a:r>
          </a:p>
          <a:p>
            <a:r>
              <a:rPr kumimoji="1" lang="en-US" altLang="zh-TW" dirty="0" err="1"/>
              <a:t>int</a:t>
            </a:r>
            <a:r>
              <a:rPr kumimoji="1" lang="en-US" altLang="zh-TW" dirty="0"/>
              <a:t> </a:t>
            </a:r>
            <a:r>
              <a:rPr kumimoji="1" lang="en-US" altLang="zh-TW" dirty="0" err="1"/>
              <a:t>inotify_add_watch</a:t>
            </a:r>
            <a:r>
              <a:rPr kumimoji="1" lang="en-US" altLang="zh-TW" dirty="0"/>
              <a:t>(</a:t>
            </a:r>
            <a:r>
              <a:rPr kumimoji="1" lang="en-US" altLang="zh-TW" dirty="0" err="1"/>
              <a:t>int</a:t>
            </a:r>
            <a:r>
              <a:rPr kumimoji="1" lang="en-US" altLang="zh-TW" dirty="0"/>
              <a:t> </a:t>
            </a:r>
            <a:r>
              <a:rPr kumimoji="1" lang="en-US" altLang="zh-TW" dirty="0" err="1"/>
              <a:t>fd</a:t>
            </a:r>
            <a:r>
              <a:rPr kumimoji="1" lang="en-US" altLang="zh-TW" dirty="0"/>
              <a:t>, </a:t>
            </a:r>
            <a:r>
              <a:rPr kumimoji="1" lang="en-US" altLang="zh-TW" dirty="0" err="1"/>
              <a:t>const</a:t>
            </a:r>
            <a:r>
              <a:rPr kumimoji="1" lang="en-US" altLang="zh-TW" dirty="0"/>
              <a:t> char* pathname, </a:t>
            </a:r>
            <a:r>
              <a:rPr kumimoji="1" lang="en-US" altLang="zh-TW" dirty="0" err="1"/>
              <a:t>int</a:t>
            </a:r>
            <a:r>
              <a:rPr kumimoji="1" lang="en-US" altLang="zh-TW" dirty="0"/>
              <a:t> mask)</a:t>
            </a:r>
          </a:p>
          <a:p>
            <a:pPr lvl="1"/>
            <a:r>
              <a:rPr kumimoji="1" lang="zh-TW" altLang="en-US" dirty="0"/>
              <a:t>使用</a:t>
            </a:r>
            <a:r>
              <a:rPr kumimoji="1" lang="en-US" altLang="zh-TW" dirty="0" err="1"/>
              <a:t>fd</a:t>
            </a:r>
            <a:r>
              <a:rPr kumimoji="1" lang="zh-TW" altLang="en-US" dirty="0"/>
              <a:t>對一個檔案或者目錄（</a:t>
            </a:r>
            <a:r>
              <a:rPr kumimoji="1" lang="en-US" altLang="zh-TW" dirty="0"/>
              <a:t>pathname</a:t>
            </a:r>
            <a:r>
              <a:rPr kumimoji="1" lang="zh-TW" altLang="en-US" dirty="0"/>
              <a:t>）進行一些（</a:t>
            </a:r>
            <a:r>
              <a:rPr kumimoji="1" lang="en-US" altLang="zh-TW" dirty="0"/>
              <a:t>mask</a:t>
            </a:r>
            <a:r>
              <a:rPr kumimoji="1" lang="zh-TW" altLang="en-US" dirty="0"/>
              <a:t>）監聽，回傳</a:t>
            </a:r>
            <a:r>
              <a:rPr kumimoji="1" lang="en-US" altLang="zh-TW" dirty="0"/>
              <a:t>watch descriptor</a:t>
            </a:r>
            <a:r>
              <a:rPr kumimoji="1" lang="zh-TW" altLang="en-US" dirty="0"/>
              <a:t>（</a:t>
            </a:r>
            <a:r>
              <a:rPr kumimoji="1" lang="en-US" altLang="zh-TW" dirty="0" err="1"/>
              <a:t>wd</a:t>
            </a:r>
            <a:r>
              <a:rPr kumimoji="1" lang="zh-TW" altLang="en-US" dirty="0"/>
              <a:t>）</a:t>
            </a:r>
          </a:p>
          <a:p>
            <a:r>
              <a:rPr kumimoji="1" lang="en-US" altLang="zh-TW" dirty="0" err="1"/>
              <a:t>int</a:t>
            </a:r>
            <a:r>
              <a:rPr kumimoji="1" lang="en-US" altLang="zh-TW" dirty="0"/>
              <a:t> </a:t>
            </a:r>
            <a:r>
              <a:rPr kumimoji="1" lang="en-US" altLang="zh-TW" dirty="0" err="1"/>
              <a:t>inotify_rm_watch</a:t>
            </a:r>
            <a:r>
              <a:rPr kumimoji="1" lang="en-US" altLang="zh-TW" dirty="0"/>
              <a:t>(</a:t>
            </a:r>
            <a:r>
              <a:rPr kumimoji="1" lang="en-US" altLang="zh-TW" dirty="0" err="1"/>
              <a:t>int</a:t>
            </a:r>
            <a:r>
              <a:rPr kumimoji="1" lang="en-US" altLang="zh-TW" dirty="0"/>
              <a:t> </a:t>
            </a:r>
            <a:r>
              <a:rPr kumimoji="1" lang="en-US" altLang="zh-TW" dirty="0" err="1"/>
              <a:t>fd</a:t>
            </a:r>
            <a:r>
              <a:rPr kumimoji="1" lang="en-US" altLang="zh-TW" dirty="0"/>
              <a:t>, </a:t>
            </a:r>
            <a:r>
              <a:rPr kumimoji="1" lang="en-US" altLang="zh-TW" dirty="0" err="1"/>
              <a:t>int</a:t>
            </a:r>
            <a:r>
              <a:rPr kumimoji="1" lang="en-US" altLang="zh-TW" dirty="0"/>
              <a:t> </a:t>
            </a:r>
            <a:r>
              <a:rPr kumimoji="1" lang="en-US" altLang="zh-TW" dirty="0" err="1"/>
              <a:t>wd</a:t>
            </a:r>
            <a:r>
              <a:rPr kumimoji="1" lang="en-US" altLang="zh-TW" dirty="0"/>
              <a:t>)</a:t>
            </a:r>
          </a:p>
          <a:p>
            <a:pPr lvl="1"/>
            <a:r>
              <a:rPr kumimoji="1" lang="zh-TW" altLang="en-US" dirty="0"/>
              <a:t>移除</a:t>
            </a:r>
            <a:r>
              <a:rPr kumimoji="1" lang="en-US" altLang="zh-TW" dirty="0" err="1"/>
              <a:t>inotify</a:t>
            </a:r>
            <a:r>
              <a:rPr kumimoji="1" lang="zh-TW" altLang="en-US" dirty="0"/>
              <a:t>的一個監聽</a:t>
            </a:r>
          </a:p>
          <a:p>
            <a:r>
              <a:rPr kumimoji="1" lang="zh-TW" altLang="en-US" dirty="0"/>
              <a:t>設定好要監聽的物件（如：目錄、檔案）後，就可以用</a:t>
            </a:r>
            <a:r>
              <a:rPr kumimoji="1" lang="en-US" altLang="zh-TW" dirty="0"/>
              <a:t>read</a:t>
            </a:r>
            <a:r>
              <a:rPr kumimoji="1" lang="zh-TW" altLang="en-US" dirty="0"/>
              <a:t>來查看監聽的結果</a:t>
            </a:r>
          </a:p>
        </p:txBody>
      </p:sp>
    </p:spTree>
    <p:extLst>
      <p:ext uri="{BB962C8B-B14F-4D97-AF65-F5344CB8AC3E}">
        <p14:creationId xmlns:p14="http://schemas.microsoft.com/office/powerpoint/2010/main" val="784693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A1BBC61-5D65-9844-BEA0-7001E4439F35}"/>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inotify_event</a:t>
            </a:r>
          </a:p>
        </p:txBody>
      </p:sp>
      <p:sp>
        <p:nvSpPr>
          <p:cNvPr id="3" name="TextShape 2">
            <a:extLst>
              <a:ext uri="{FF2B5EF4-FFF2-40B4-BE49-F238E27FC236}">
                <a16:creationId xmlns:a16="http://schemas.microsoft.com/office/drawing/2014/main" id="{87CC1FD2-534F-314F-877D-3DF74703FFD0}"/>
              </a:ext>
            </a:extLst>
          </p:cNvPr>
          <p:cNvSpPr txBox="1"/>
          <p:nvPr/>
        </p:nvSpPr>
        <p:spPr>
          <a:xfrm>
            <a:off x="838084" y="1825563"/>
            <a:ext cx="10515243" cy="4350962"/>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AA0D91"/>
                </a:solidFill>
                <a:uFillTx/>
                <a:latin typeface="Courier New"/>
                <a:ea typeface="Menlo-Regular"/>
                <a:cs typeface="Noto Sans Mono Light" panose="020B0409040504020204" pitchFamily="50"/>
              </a:rPr>
              <a:t>struct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inotify_event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int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wd;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Watch descriptor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mask;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Mask describing event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cookie;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Unique cookie associating related</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7400"/>
                </a:solidFill>
                <a:uFillTx/>
                <a:latin typeface="Courier New"/>
                <a:ea typeface="Menlo-Regular"/>
                <a:cs typeface="Noto Sans Mono Light" panose="020B0409040504020204" pitchFamily="50"/>
              </a:rPr>
              <a:t>                        events (for rename(2))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len</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Size of name field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name[];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Optional null-terminated name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CustomShape 3">
            <a:extLst>
              <a:ext uri="{FF2B5EF4-FFF2-40B4-BE49-F238E27FC236}">
                <a16:creationId xmlns:a16="http://schemas.microsoft.com/office/drawing/2014/main" id="{981F0DB6-61E6-2847-B8D7-493322A94D30}"/>
              </a:ext>
            </a:extLst>
          </p:cNvPr>
          <p:cNvSpPr/>
          <p:nvPr/>
        </p:nvSpPr>
        <p:spPr>
          <a:xfrm>
            <a:off x="838084" y="5039999"/>
            <a:ext cx="3697915" cy="575998"/>
          </a:xfrm>
          <a:prstGeom prst="rect">
            <a:avLst/>
          </a:prstGeom>
          <a:solidFill>
            <a:srgbClr val="00508F"/>
          </a:solidFill>
          <a:ln w="9528" cap="flat">
            <a:solidFill>
              <a:srgbClr val="3465A4"/>
            </a:solidFill>
            <a:prstDash val="solid"/>
          </a:ln>
        </p:spPr>
        <p:txBody>
          <a:bodyPr vert="horz" wrap="non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wd, mask, cookie, </a:t>
            </a:r>
            <a:r>
              <a:rPr lang="en-US" sz="18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len</a:t>
            </a:r>
            <a:endParaRPr lang="en-US" sz="1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5" name="CustomShape 4">
            <a:extLst>
              <a:ext uri="{FF2B5EF4-FFF2-40B4-BE49-F238E27FC236}">
                <a16:creationId xmlns:a16="http://schemas.microsoft.com/office/drawing/2014/main" id="{065B7C09-0C19-0A41-81D9-D08DD1B258ED}"/>
              </a:ext>
            </a:extLst>
          </p:cNvPr>
          <p:cNvSpPr/>
          <p:nvPr/>
        </p:nvSpPr>
        <p:spPr>
          <a:xfrm>
            <a:off x="4510076" y="5039999"/>
            <a:ext cx="5857920" cy="575998"/>
          </a:xfrm>
          <a:prstGeom prst="rect">
            <a:avLst/>
          </a:prstGeom>
          <a:solidFill>
            <a:srgbClr val="2B511A"/>
          </a:solidFill>
          <a:ln w="9528" cap="flat">
            <a:solidFill>
              <a:srgbClr val="3465A4"/>
            </a:solidFill>
            <a:prstDash val="solid"/>
          </a:ln>
        </p:spPr>
        <p:txBody>
          <a:bodyPr vert="horz" wrap="non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name</a:t>
            </a:r>
            <a:endParaRPr lang="en-US" sz="1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942455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EBE9EF0-278E-F341-AF27-7191B27AB2D4}"/>
              </a:ext>
            </a:extLst>
          </p:cNvPr>
          <p:cNvSpPr txBox="1"/>
          <p:nvPr/>
        </p:nvSpPr>
        <p:spPr>
          <a:xfrm>
            <a:off x="838084" y="-12600"/>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EA99384-BCFC-FF49-9728-71E1B87F5389}"/>
              </a:ext>
            </a:extLst>
          </p:cNvPr>
          <p:cNvSpPr txBox="1"/>
          <p:nvPr/>
        </p:nvSpPr>
        <p:spPr>
          <a:xfrm>
            <a:off x="281516" y="1312922"/>
            <a:ext cx="11910242" cy="5544720"/>
          </a:xfrm>
          <a:prstGeom prst="rect">
            <a:avLst/>
          </a:prstGeom>
          <a:noFill/>
          <a:ln cap="flat">
            <a:noFill/>
          </a:ln>
        </p:spPr>
        <p:txBody>
          <a:bodyPr vert="horz" wrap="square" lIns="91440" tIns="45720" rIns="91440" bIns="45720" anchor="t" anchorCtr="0" compatLnSpc="1">
            <a:normAutofit/>
          </a:bodyPr>
          <a:lstStyle/>
          <a:p>
            <a:pPr marL="457200" marR="0" lvl="0" indent="-456843" algn="l" defTabSz="914400" rtl="0" fontAlgn="auto" hangingPunct="1">
              <a:lnSpc>
                <a:spcPct val="70000"/>
              </a:lnSpc>
              <a:spcBef>
                <a:spcPts val="1000"/>
              </a:spcBef>
              <a:spcAft>
                <a:spcPts val="0"/>
              </a:spcAft>
              <a:buClr>
                <a:srgbClr val="0000FF"/>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main</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num ret,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	/*BUF_LEN (10 * (</a:t>
            </a:r>
            <a:r>
              <a:rPr lang="en-US" sz="1700" u="none" strike="noStrike" kern="1200" cap="none" spc="-1" baseline="0" dirty="0" err="1">
                <a:solidFill>
                  <a:srgbClr val="385623"/>
                </a:solidFill>
                <a:uFillTx/>
                <a:latin typeface="Courier New"/>
                <a:ea typeface="Microsoft YaHei Light" panose="020B0502040204020203" pitchFamily="34" charset="-122"/>
                <a:cs typeface="Noto Sans Mono Light" panose="020B0409040504020204" pitchFamily="50"/>
              </a:rPr>
              <a:t>sizeof</a:t>
            </a: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(struct </a:t>
            </a:r>
            <a:r>
              <a:rPr lang="en-US" sz="1700" u="none" strike="noStrike" kern="1200" cap="none" spc="-1" baseline="0" dirty="0" err="1">
                <a:solidFill>
                  <a:srgbClr val="385623"/>
                </a:solidFill>
                <a:uFillTx/>
                <a:latin typeface="Courier New"/>
                <a:ea typeface="Microsoft YaHei Light" panose="020B0502040204020203" pitchFamily="34" charset="-122"/>
                <a:cs typeface="Noto Sans Mono Light" panose="020B0409040504020204" pitchFamily="50"/>
              </a:rPr>
              <a:t>inotify_event</a:t>
            </a: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 + NAME_MAX + 1))*/</a:t>
            </a:r>
            <a:endPar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[BUF_LEN];</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700"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inotify_init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for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1</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&lt;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ret=</a:t>
            </a:r>
            <a:r>
              <a:rPr lang="en-US" sz="1700" b="1"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inotify_add_watch</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IN_ALL_EVENTS);</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strcpy</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(wd[ret],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while</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1</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num = </a:t>
            </a:r>
            <a:r>
              <a:rPr lang="en-US" sz="1700" b="1"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read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BUF_LEN);</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for</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 =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 &lt;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num; )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printInotifyEvent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p);</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
            </a:r>
            <a:r>
              <a:rPr lang="en-US" sz="1700" b="1" u="none" strike="noStrike" kern="1200" cap="none" spc="-1" baseline="0" dirty="0" err="1">
                <a:solidFill>
                  <a:srgbClr val="0000FF"/>
                </a:solidFill>
                <a:uFillTx/>
                <a:latin typeface="Courier New"/>
                <a:ea typeface="Microsoft YaHei Light" panose="020B0502040204020203" pitchFamily="34" charset="-122"/>
                <a:cs typeface="Noto Sans Mono Light" panose="020B0409040504020204" pitchFamily="50"/>
              </a:rPr>
              <a:t>sizeof</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*)p)-&gt;</a:t>
            </a:r>
            <a:r>
              <a:rPr lang="en-US" sz="1700" b="1" u="none" strike="noStrike" kern="1200" cap="none" spc="-1" baseline="0" dirty="0" err="1">
                <a:solidFill>
                  <a:srgbClr val="001080"/>
                </a:solidFill>
                <a:uFillTx/>
                <a:latin typeface="Courier New"/>
                <a:ea typeface="Microsoft YaHei Light" panose="020B0502040204020203" pitchFamily="34" charset="-122"/>
                <a:cs typeface="Noto Sans Mono Light" panose="020B0409040504020204" pitchFamily="50"/>
              </a:rPr>
              <a:t>len</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28641211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9C95C85-66A6-2E40-8F3B-97DADDDAB531}"/>
              </a:ext>
            </a:extLst>
          </p:cNvPr>
          <p:cNvSpPr txBox="1"/>
          <p:nvPr/>
        </p:nvSpPr>
        <p:spPr>
          <a:xfrm>
            <a:off x="838084" y="0"/>
            <a:ext cx="10515243" cy="1195559"/>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0DFF20A-A7AA-054E-BE68-13EAF4C4991E}"/>
              </a:ext>
            </a:extLst>
          </p:cNvPr>
          <p:cNvSpPr txBox="1"/>
          <p:nvPr/>
        </p:nvSpPr>
        <p:spPr>
          <a:xfrm>
            <a:off x="222839" y="1195916"/>
            <a:ext cx="11968919" cy="5661717"/>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FF"/>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printInotifyEvent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inotify_event* event) {</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wd[event-&gt;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wd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IN_ACCESS)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"ACCESS,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IN_ATTRIB)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"ATTRIB,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IN_CLOSE_WRITE)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"CLOSE_WRITE,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IN_CLOSE_NOWRITE)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"CLOSE_NOWRITE,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IN_CREATE)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"CREATE,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IN_DELETE)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"DELETE,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IN_DELETE_SELF)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"DELETE_SELF,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IN_MODIFY)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"MODIFY,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IN_MOVE_SELF)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"MOVE_SELF,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IN_MOVED_FROM)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"MOVED_FROM,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30781889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2B7F834-5946-9D41-915B-4BF054966898}"/>
              </a:ext>
            </a:extLst>
          </p:cNvPr>
          <p:cNvSpPr txBox="1"/>
          <p:nvPr/>
        </p:nvSpPr>
        <p:spPr>
          <a:xfrm>
            <a:off x="838084" y="0"/>
            <a:ext cx="10515243" cy="1230480"/>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9AE4F9A-FC2B-6F4A-8CE4-C376E397491B}"/>
              </a:ext>
            </a:extLst>
          </p:cNvPr>
          <p:cNvSpPr txBox="1"/>
          <p:nvPr/>
        </p:nvSpPr>
        <p:spPr>
          <a:xfrm>
            <a:off x="351723" y="1230837"/>
            <a:ext cx="11001603" cy="5626796"/>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IN_MOVED_TO)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"MOVED_TO,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IN_OPEN)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"OPEN,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IN_IGNORED)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"IGNORED,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IN_ISDIR)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"ISDIR,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IN_Q_OVERFLOW)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"Q_OVERFLOW,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strlen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2</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'\0'</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cookie=%d"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cookie</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len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0</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name = %s\n"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name</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else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name = null\n"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022941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404A956-41BA-DB48-AD7E-A3661D83671B}"/>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F77D61A-7930-0E4A-A17F-04958625677B}"/>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./inotify ./list_acl.c ./list_acl_simple.c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{OPEN,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{ACCESS,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{CLOSE_NOWRITE,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2555471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EBC671-5C4C-AD45-A01B-793C0DDE168D}"/>
              </a:ext>
            </a:extLst>
          </p:cNvPr>
          <p:cNvSpPr>
            <a:spLocks noGrp="1"/>
          </p:cNvSpPr>
          <p:nvPr>
            <p:ph type="title"/>
          </p:nvPr>
        </p:nvSpPr>
        <p:spPr/>
        <p:txBody>
          <a:bodyPr/>
          <a:lstStyle/>
          <a:p>
            <a:r>
              <a:rPr kumimoji="1" lang="zh-TW" altLang="en-US" dirty="0"/>
              <a:t>小結</a:t>
            </a:r>
          </a:p>
        </p:txBody>
      </p:sp>
      <p:sp>
        <p:nvSpPr>
          <p:cNvPr id="3" name="內容版面配置區 2">
            <a:extLst>
              <a:ext uri="{FF2B5EF4-FFF2-40B4-BE49-F238E27FC236}">
                <a16:creationId xmlns:a16="http://schemas.microsoft.com/office/drawing/2014/main" id="{C5596CB1-FB96-2949-834E-A5CB5F7A46EF}"/>
              </a:ext>
            </a:extLst>
          </p:cNvPr>
          <p:cNvSpPr>
            <a:spLocks noGrp="1"/>
          </p:cNvSpPr>
          <p:nvPr>
            <p:ph idx="1"/>
          </p:nvPr>
        </p:nvSpPr>
        <p:spPr/>
        <p:txBody>
          <a:bodyPr/>
          <a:lstStyle/>
          <a:p>
            <a:pPr>
              <a:lnSpc>
                <a:spcPct val="150000"/>
              </a:lnSpc>
            </a:pPr>
            <a:r>
              <a:rPr kumimoji="1" lang="en-US" altLang="zh-TW" dirty="0" err="1"/>
              <a:t>inotify</a:t>
            </a:r>
            <a:r>
              <a:rPr kumimoji="1" lang="zh-TW" altLang="en-US" dirty="0"/>
              <a:t>是</a:t>
            </a:r>
            <a:r>
              <a:rPr kumimoji="1" lang="en-US" altLang="zh-TW" dirty="0"/>
              <a:t>Linux</a:t>
            </a:r>
            <a:r>
              <a:rPr kumimoji="1" lang="zh-TW" altLang="en-US" dirty="0"/>
              <a:t>特有的功能，其他</a:t>
            </a:r>
            <a:r>
              <a:rPr kumimoji="1" lang="en-US" altLang="zh-TW" dirty="0"/>
              <a:t>OS</a:t>
            </a:r>
            <a:r>
              <a:rPr kumimoji="1" lang="zh-TW" altLang="en-US" dirty="0"/>
              <a:t>雖然也有類似的功能，但必須自行查閱</a:t>
            </a:r>
          </a:p>
          <a:p>
            <a:pPr lvl="1">
              <a:lnSpc>
                <a:spcPct val="150000"/>
              </a:lnSpc>
            </a:pPr>
            <a:r>
              <a:rPr kumimoji="1" lang="zh-TW" altLang="en-US" dirty="0"/>
              <a:t>例如</a:t>
            </a:r>
            <a:r>
              <a:rPr kumimoji="1" lang="en-US" altLang="zh-TW" dirty="0"/>
              <a:t>Windows</a:t>
            </a:r>
            <a:r>
              <a:rPr kumimoji="1" lang="zh-TW" altLang="en-US" dirty="0"/>
              <a:t>，使用這個</a:t>
            </a:r>
            <a:r>
              <a:rPr kumimoji="1" lang="en-US" altLang="zh-TW" dirty="0"/>
              <a:t>system call “</a:t>
            </a:r>
            <a:r>
              <a:rPr kumimoji="1" lang="en-US" altLang="zh-TW" dirty="0" err="1"/>
              <a:t>FindFirstChangeNotification</a:t>
            </a:r>
            <a:r>
              <a:rPr kumimoji="1" lang="en-US" altLang="zh-TW" dirty="0"/>
              <a:t>”, </a:t>
            </a:r>
            <a:r>
              <a:rPr kumimoji="1" lang="zh-TW" altLang="en-US" dirty="0"/>
              <a:t>在</a:t>
            </a:r>
            <a:r>
              <a:rPr kumimoji="1" lang="en-US" altLang="zh-TW" dirty="0"/>
              <a:t>.NET</a:t>
            </a:r>
            <a:r>
              <a:rPr kumimoji="1" lang="zh-TW" altLang="en-US" dirty="0"/>
              <a:t>內可以使用 “</a:t>
            </a:r>
            <a:r>
              <a:rPr kumimoji="1" lang="en-US" altLang="zh-TW" dirty="0" err="1"/>
              <a:t>FileSystemWatcher</a:t>
            </a:r>
            <a:r>
              <a:rPr kumimoji="1" lang="en-US" altLang="zh-TW" dirty="0"/>
              <a:t>”</a:t>
            </a:r>
          </a:p>
          <a:p>
            <a:pPr>
              <a:lnSpc>
                <a:spcPct val="150000"/>
              </a:lnSpc>
            </a:pPr>
            <a:r>
              <a:rPr kumimoji="1" lang="zh-TW" altLang="en-US" dirty="0"/>
              <a:t>這個功能用在目錄監看、自動處理等，相當好用</a:t>
            </a:r>
          </a:p>
          <a:p>
            <a:pPr>
              <a:lnSpc>
                <a:spcPct val="150000"/>
              </a:lnSpc>
            </a:pPr>
            <a:r>
              <a:rPr kumimoji="1" lang="en-US" altLang="zh-TW" dirty="0"/>
              <a:t>Dropbox</a:t>
            </a:r>
            <a:r>
              <a:rPr kumimoji="1" lang="zh-TW" altLang="en-US" dirty="0"/>
              <a:t>就是用這套</a:t>
            </a:r>
            <a:r>
              <a:rPr kumimoji="1" lang="en-US" altLang="zh-TW" dirty="0"/>
              <a:t>API</a:t>
            </a:r>
            <a:r>
              <a:rPr kumimoji="1" lang="zh-TW" altLang="en-US" dirty="0"/>
              <a:t>實現即時監控的功能</a:t>
            </a:r>
          </a:p>
        </p:txBody>
      </p:sp>
    </p:spTree>
    <p:extLst>
      <p:ext uri="{BB962C8B-B14F-4D97-AF65-F5344CB8AC3E}">
        <p14:creationId xmlns:p14="http://schemas.microsoft.com/office/powerpoint/2010/main" val="23054686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1CDAB5-1FE1-624D-B257-97C893726261}"/>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作業</a:t>
            </a:r>
            <a:endParaRPr kumimoji="1" lang="zh-TW" altLang="en-US" dirty="0"/>
          </a:p>
        </p:txBody>
      </p:sp>
      <p:sp>
        <p:nvSpPr>
          <p:cNvPr id="3" name="內容版面配置區 2">
            <a:extLst>
              <a:ext uri="{FF2B5EF4-FFF2-40B4-BE49-F238E27FC236}">
                <a16:creationId xmlns:a16="http://schemas.microsoft.com/office/drawing/2014/main" id="{ACEC8034-19B0-7844-AB61-84FF6E848652}"/>
              </a:ext>
            </a:extLst>
          </p:cNvPr>
          <p:cNvSpPr>
            <a:spLocks noGrp="1"/>
          </p:cNvSpPr>
          <p:nvPr>
            <p:ph idx="1"/>
          </p:nvPr>
        </p:nvSpPr>
        <p:spPr/>
        <p:txBody>
          <a:bodyPr/>
          <a:lstStyle/>
          <a:p>
            <a:pPr>
              <a:lnSpc>
                <a:spcPct val="150000"/>
              </a:lnSpc>
            </a:pPr>
            <a:r>
              <a:rPr kumimoji="1" lang="zh-TW" altLang="en-US" dirty="0"/>
              <a:t>攔截一個目錄裡面的所有物件，必須使用遞迴，以包含子目錄</a:t>
            </a:r>
          </a:p>
          <a:p>
            <a:pPr>
              <a:lnSpc>
                <a:spcPct val="150000"/>
              </a:lnSpc>
            </a:pPr>
            <a:r>
              <a:rPr kumimoji="1" lang="zh-TW" altLang="en-US" dirty="0"/>
              <a:t>還需要攔截所有動作，並且顯示在螢幕上</a:t>
            </a:r>
          </a:p>
        </p:txBody>
      </p:sp>
    </p:spTree>
    <p:extLst>
      <p:ext uri="{BB962C8B-B14F-4D97-AF65-F5344CB8AC3E}">
        <p14:creationId xmlns:p14="http://schemas.microsoft.com/office/powerpoint/2010/main" val="19488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1061337-BC8D-C94F-86C7-F6D943A138C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或許是最有名的應用：passwd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2E54E2F-586A-C64C-A53E-9662A5703BE6}"/>
              </a:ext>
            </a:extLst>
          </p:cNvPr>
          <p:cNvSpPr txBox="1"/>
          <p:nvPr/>
        </p:nvSpPr>
        <p:spPr>
          <a:xfrm>
            <a:off x="372956" y="1844637"/>
            <a:ext cx="11445480" cy="4921556"/>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ls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etc</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/shadow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alh</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FF0000"/>
                </a:solidFill>
                <a:uFillTx/>
                <a:latin typeface="Courier"/>
                <a:ea typeface="Microsoft YaHei Light" panose="020B0502040204020203" pitchFamily="34" charset="-122"/>
                <a:cs typeface="Noto Sans Mono Light" panose="020B0409040504020204" pitchFamily="50"/>
              </a:rPr>
              <a:t>rw</a:t>
            </a: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--- 1 </a:t>
            </a: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root shadow </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1.3K Apr 10 14:43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etc</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/shadow</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shadow</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內部存放「密碼相關資訊」只有</a:t>
            </a: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root</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可以改</a:t>
            </a: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shadow</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這個檔案。那麼一般人怎樣修改密碼呢？</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ls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/bin/passwd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alh</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rw</a:t>
            </a:r>
            <a:r>
              <a:rPr lang="en-US" sz="1800" u="none" strike="noStrike" kern="1200" cap="none" spc="-1" baseline="0" dirty="0" err="1">
                <a:solidFill>
                  <a:srgbClr val="FF0000"/>
                </a:solidFill>
                <a:uFillTx/>
                <a:latin typeface="Courier"/>
                <a:ea typeface="Microsoft YaHei Light" panose="020B0502040204020203" pitchFamily="34" charset="-122"/>
                <a:cs typeface="Noto Sans Mono Light" panose="020B0409040504020204" pitchFamily="50"/>
              </a:rPr>
              <a:t>s</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xr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-x 1 root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root</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53K May 17  2017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/bin/passwd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使用</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passwd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這支程式，執行這支程式時會暫時變成</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root</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（這個執行檔的</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owner</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）的權限</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strace</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-c passwd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time     seconds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usecs</a:t>
            </a: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/call     calls    errors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syscall</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 ----------- --------- --------- ----------------</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2         2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setgroups</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1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setresuid</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2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setresgid</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setresuid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是</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setuid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的進階版</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7684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7B48527-7BF0-6841-AD3A-75082202C1A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lab: 製造一個超級ls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39CC8632-5D38-A042-9A13-887A422FEB13}"/>
              </a:ext>
            </a:extLst>
          </p:cNvPr>
          <p:cNvSpPr txBox="1"/>
          <p:nvPr/>
        </p:nvSpPr>
        <p:spPr>
          <a:xfrm>
            <a:off x="838084" y="1825563"/>
            <a:ext cx="10932840" cy="4350962"/>
          </a:xfrm>
          <a:prstGeom prst="rect">
            <a:avLst/>
          </a:prstGeom>
          <a:solidFill>
            <a:srgbClr val="000000"/>
          </a:solidFill>
          <a:ln w="12600" cap="flat">
            <a:solidFill>
              <a:srgbClr val="000000"/>
            </a:solidFill>
            <a:prstDash val="solid"/>
            <a:miter/>
          </a:ln>
        </p:spPr>
        <p:txBody>
          <a:bodyPr vert="horz" wrap="square" lIns="91440" tIns="45720" rIns="91440" bIns="45720" anchor="ctr" anchorCtr="0" compatLnSpc="1">
            <a:normAutofit/>
          </a:bodyPr>
          <a:lstStyle/>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複製</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/bin/ls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cp /bin/ls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變更擁有者為</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super user</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chown</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加入</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set user id bit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chmod</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測試</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lost+found</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ls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「沒有『set-uid』的</a:t>
            </a:r>
            <a:r>
              <a:rPr lang="en-US"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ls</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，無法讀取該目錄」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課堂作業：仿造「</a:t>
            </a:r>
            <a:r>
              <a:rPr lang="en-US" sz="2400" u="none" strike="noStrike" kern="1200" cap="none" spc="-1" baseline="0" dirty="0" err="1">
                <a:solidFill>
                  <a:srgbClr val="FFFF00"/>
                </a:solidFill>
                <a:uFillTx/>
                <a:latin typeface="Arial"/>
                <a:ea typeface="Microsoft YaHei Light" panose="020B0502040204020203" pitchFamily="34" charset="-122"/>
                <a:cs typeface="Noto Sans Mono Light" panose="020B0409040504020204" pitchFamily="50"/>
              </a:rPr>
              <a:t>sls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」的做法，製造一個能讀取任何檔案的「超級</a:t>
            </a:r>
            <a:r>
              <a:rPr lang="en-US"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less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36155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C7FF2A9-DC17-514F-8C06-8DF8788FDE6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Changing UIDs and GIDs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3DB3E3D-5D93-714F-BAD5-E2C78CC1DEBF}"/>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26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如果是超級使用者（super user, root）呼叫setuid(uid)那麼real user ID, effective user ID和saved-user-ID都會等於uid。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因此super user可以變身為任何人，但是一旦變身以後，就無法變身回去了</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26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如果是一般使用者（normal user）那麼呼叫setuid(uid)以後</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參數「uid」必須等於real user ID或saved-user-id，否則會產生錯誤</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setuid會將effective user ID設定為real user ID或saved-user-id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61256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AAFCDA3-5BBE-474E-92FB-A8E0EED4CB1F}"/>
              </a:ext>
            </a:extLst>
          </p:cNvPr>
          <p:cNvSpPr>
            <a:spLocks noGrp="1"/>
          </p:cNvSpPr>
          <p:nvPr>
            <p:ph type="title"/>
          </p:nvPr>
        </p:nvSpPr>
        <p:spPr/>
        <p:txBody>
          <a:bodyPr>
            <a:normAutofit/>
          </a:bodyPr>
          <a:lstStyle/>
          <a:p>
            <a:r>
              <a:rPr kumimoji="1" lang="zh-TW" altLang="en-US" dirty="0"/>
              <a:t>如果是</a:t>
            </a:r>
            <a:r>
              <a:rPr kumimoji="1" lang="en-US" altLang="zh-TW" dirty="0" err="1"/>
              <a:t>setuid</a:t>
            </a:r>
            <a:r>
              <a:rPr kumimoji="1" lang="zh-TW" altLang="en-US" dirty="0"/>
              <a:t>的程式，檔案的</a:t>
            </a:r>
            <a:r>
              <a:rPr kumimoji="1" lang="en-US" altLang="zh-TW" dirty="0"/>
              <a:t>owner</a:t>
            </a:r>
            <a:r>
              <a:rPr kumimoji="1" lang="zh-TW" altLang="en-US" dirty="0"/>
              <a:t>是</a:t>
            </a:r>
            <a:r>
              <a:rPr kumimoji="1" lang="en-US" altLang="zh-TW" dirty="0"/>
              <a:t>root</a:t>
            </a:r>
            <a:r>
              <a:rPr kumimoji="1" lang="zh-TW" altLang="en-US" dirty="0"/>
              <a:t>，會發生什麼情況？</a:t>
            </a:r>
          </a:p>
        </p:txBody>
      </p:sp>
      <p:sp>
        <p:nvSpPr>
          <p:cNvPr id="5" name="內容版面配置區 4">
            <a:extLst>
              <a:ext uri="{FF2B5EF4-FFF2-40B4-BE49-F238E27FC236}">
                <a16:creationId xmlns:a16="http://schemas.microsoft.com/office/drawing/2014/main" id="{E2D58A06-8140-2A44-B033-FFD47501CE06}"/>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lang="zh-TW" altLang="zh-TW" dirty="0">
                <a:solidFill>
                  <a:srgbClr val="FFFF00"/>
                </a:solidFill>
                <a:latin typeface="Microsoft YaHei Light" panose="020B0502040204020203" pitchFamily="34" charset="-122"/>
                <a:cs typeface="Noto Sans Mono" panose="020B0509040504020204" pitchFamily="49" charset="0"/>
              </a:rPr>
              <a:t>直接做實驗來看，你們可以在</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ch06</a:t>
            </a:r>
            <a:r>
              <a:rPr lang="zh-TW" altLang="zh-TW" dirty="0">
                <a:solidFill>
                  <a:srgbClr val="FFFF00"/>
                </a:solidFill>
                <a:latin typeface="Microsoft YaHei Light" panose="020B0502040204020203" pitchFamily="34" charset="-122"/>
                <a:cs typeface="Noto Sans Mono" panose="020B0509040504020204" pitchFamily="49" charset="0"/>
              </a:rPr>
              <a:t>目錄底下找到</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gerresuid.c</a:t>
            </a:r>
            <a:r>
              <a:rPr lang="zh-TW" altLang="zh-TW" dirty="0">
                <a:solidFill>
                  <a:srgbClr val="FFFF00"/>
                </a:solidFill>
                <a:latin typeface="Microsoft YaHei Light" panose="020B0502040204020203" pitchFamily="34" charset="-122"/>
                <a:cs typeface="Noto Sans Mono" panose="020B0509040504020204" pitchFamily="49" charset="0"/>
              </a:rPr>
              <a:t>程式碼。</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Real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會是執行者的</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effective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saved-</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會變成</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root</a:t>
            </a:r>
            <a:r>
              <a:rPr lang="zh-TW" altLang="zh-TW" dirty="0">
                <a:solidFill>
                  <a:srgbClr val="FFFF00"/>
                </a:solidFill>
                <a:latin typeface="Microsoft YaHei Light" panose="020B0502040204020203" pitchFamily="34" charset="-122"/>
                <a:cs typeface="Noto Sans Mono" panose="020B0509040504020204" pitchFamily="49" charset="0"/>
              </a:rPr>
              <a:t>。</a:t>
            </a: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chown</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root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chmod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+s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rwsrwsr</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-x 1 root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10104  </a:t>
            </a:r>
            <a:r>
              <a:rPr lang="zh-TW" altLang="zh-TW" dirty="0">
                <a:latin typeface="Microsoft YaHei Light" panose="020B0502040204020203" pitchFamily="34" charset="-122"/>
                <a:cs typeface="Noto Sans Mono" panose="020B0509040504020204" pitchFamily="49" charset="0"/>
              </a:rPr>
              <a:t>五</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8 19:00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612325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C5FE34-CA47-E245-AC03-F6A6A25FC9AE}"/>
              </a:ext>
            </a:extLst>
          </p:cNvPr>
          <p:cNvSpPr>
            <a:spLocks noGrp="1"/>
          </p:cNvSpPr>
          <p:nvPr>
            <p:ph type="title"/>
          </p:nvPr>
        </p:nvSpPr>
        <p:spPr/>
        <p:txBody>
          <a:bodyPr/>
          <a:lstStyle/>
          <a:p>
            <a:r>
              <a:rPr kumimoji="1" lang="zh-TW" altLang="en-US" dirty="0"/>
              <a:t>如果是</a:t>
            </a:r>
            <a:r>
              <a:rPr kumimoji="1" lang="en-US" altLang="zh-TW" dirty="0" err="1"/>
              <a:t>setuid</a:t>
            </a:r>
            <a:r>
              <a:rPr kumimoji="1" lang="zh-TW" altLang="en-US" dirty="0"/>
              <a:t>的程式，檔案的</a:t>
            </a:r>
            <a:r>
              <a:rPr kumimoji="1" lang="en-US" altLang="zh-TW" dirty="0"/>
              <a:t>owner</a:t>
            </a:r>
            <a:r>
              <a:rPr kumimoji="1" lang="zh-TW" altLang="en-US" dirty="0"/>
              <a:t>是</a:t>
            </a:r>
            <a:r>
              <a:rPr kumimoji="1" lang="en-US" altLang="zh-TW" dirty="0"/>
              <a:t>root</a:t>
            </a:r>
            <a:r>
              <a:rPr kumimoji="1" lang="zh-TW" altLang="en-US" dirty="0"/>
              <a:t>，會發生什麼情況？</a:t>
            </a:r>
          </a:p>
        </p:txBody>
      </p:sp>
      <p:sp>
        <p:nvSpPr>
          <p:cNvPr id="3" name="內容版面配置區 2">
            <a:extLst>
              <a:ext uri="{FF2B5EF4-FFF2-40B4-BE49-F238E27FC236}">
                <a16:creationId xmlns:a16="http://schemas.microsoft.com/office/drawing/2014/main" id="{EC8B4901-41D5-6043-A18B-C11881E1C649}"/>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1000,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a:t>
            </a:r>
          </a:p>
          <a:p>
            <a:pPr marL="0" indent="0">
              <a:buNone/>
            </a:pPr>
            <a:endParaRPr kumimoji="1" lang="zh-TW" altLang="en-US"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24846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2BD49B-F53A-9E4B-B628-A994D1CAE89F}"/>
              </a:ext>
            </a:extLst>
          </p:cNvPr>
          <p:cNvSpPr>
            <a:spLocks noGrp="1"/>
          </p:cNvSpPr>
          <p:nvPr>
            <p:ph type="title"/>
          </p:nvPr>
        </p:nvSpPr>
        <p:spPr/>
        <p:txBody>
          <a:bodyPr/>
          <a:lstStyle/>
          <a:p>
            <a:r>
              <a:rPr kumimoji="1" lang="zh-TW" altLang="en-US" dirty="0"/>
              <a:t>內容</a:t>
            </a:r>
          </a:p>
        </p:txBody>
      </p:sp>
      <p:sp>
        <p:nvSpPr>
          <p:cNvPr id="3" name="內容版面配置區 2">
            <a:extLst>
              <a:ext uri="{FF2B5EF4-FFF2-40B4-BE49-F238E27FC236}">
                <a16:creationId xmlns:a16="http://schemas.microsoft.com/office/drawing/2014/main" id="{BEAD2719-AE48-AB40-85C4-745C54E2286B}"/>
              </a:ext>
            </a:extLst>
          </p:cNvPr>
          <p:cNvSpPr>
            <a:spLocks noGrp="1"/>
          </p:cNvSpPr>
          <p:nvPr>
            <p:ph idx="1"/>
          </p:nvPr>
        </p:nvSpPr>
        <p:spPr/>
        <p:txBody>
          <a:bodyPr>
            <a:normAutofit lnSpcReduction="10000"/>
          </a:bodyPr>
          <a:lstStyle/>
          <a:p>
            <a:r>
              <a:rPr kumimoji="1" lang="zh-TW" altLang="en-US" dirty="0"/>
              <a:t>認識檔案的基本屬性</a:t>
            </a:r>
            <a:endParaRPr kumimoji="1" lang="en-US" altLang="zh-TW" dirty="0"/>
          </a:p>
          <a:p>
            <a:r>
              <a:rPr kumimoji="1" lang="zh-TW" altLang="en-US" dirty="0"/>
              <a:t>檔案的特殊屬性</a:t>
            </a:r>
            <a:endParaRPr kumimoji="1" lang="en-US" altLang="zh-TW" dirty="0"/>
          </a:p>
          <a:p>
            <a:r>
              <a:rPr kumimoji="1" lang="zh-TW" altLang="en-US" dirty="0"/>
              <a:t>軟連結及硬連結</a:t>
            </a:r>
            <a:endParaRPr kumimoji="1" lang="en-US" altLang="zh-TW" dirty="0"/>
          </a:p>
          <a:p>
            <a:r>
              <a:rPr kumimoji="1" lang="zh-TW" altLang="en-US" dirty="0"/>
              <a:t>操作檔案及檔案屬性</a:t>
            </a:r>
            <a:endParaRPr kumimoji="1" lang="en-US" altLang="zh-TW" dirty="0"/>
          </a:p>
          <a:p>
            <a:r>
              <a:rPr kumimoji="1" lang="zh-TW" altLang="en-US" dirty="0"/>
              <a:t>列出目錄裡的所有物件</a:t>
            </a:r>
            <a:endParaRPr kumimoji="1" lang="en-US" altLang="zh-TW" dirty="0"/>
          </a:p>
          <a:p>
            <a:r>
              <a:rPr kumimoji="1" lang="zh-TW" altLang="en-US" dirty="0"/>
              <a:t>利用</a:t>
            </a:r>
            <a:r>
              <a:rPr kumimoji="1" lang="en-US" altLang="zh-TW" dirty="0"/>
              <a:t>stat</a:t>
            </a:r>
            <a:r>
              <a:rPr kumimoji="1" lang="zh-CN" altLang="en-US" dirty="0"/>
              <a:t>讀取屬性</a:t>
            </a:r>
            <a:endParaRPr kumimoji="1" lang="en-US" altLang="zh-CN" dirty="0"/>
          </a:p>
          <a:p>
            <a:r>
              <a:rPr kumimoji="1" lang="zh-TW" altLang="en-US" dirty="0"/>
              <a:t>檔案的操作</a:t>
            </a:r>
            <a:endParaRPr kumimoji="1" lang="en-US" altLang="zh-TW" dirty="0"/>
          </a:p>
          <a:p>
            <a:r>
              <a:rPr kumimoji="1" lang="zh-TW" altLang="en-US" dirty="0"/>
              <a:t>設定檔案的擴充屬性</a:t>
            </a:r>
            <a:endParaRPr kumimoji="1" lang="en-US" altLang="zh-TW" dirty="0"/>
          </a:p>
          <a:p>
            <a:r>
              <a:rPr kumimoji="1" lang="zh-TW" altLang="en-US" dirty="0"/>
              <a:t>監聽檔案異動</a:t>
            </a:r>
            <a:endParaRPr kumimoji="1" lang="en-US" altLang="zh-TW" dirty="0"/>
          </a:p>
        </p:txBody>
      </p:sp>
    </p:spTree>
    <p:extLst>
      <p:ext uri="{BB962C8B-B14F-4D97-AF65-F5344CB8AC3E}">
        <p14:creationId xmlns:p14="http://schemas.microsoft.com/office/powerpoint/2010/main" val="2548408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ADAD007-A101-FC40-9260-E2A315CD78F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C0A3339-36BC-DA42-B729-E60B15DDAAB7}"/>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寫一隻程式，可以變成任何人</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提示：system(“bin/bash”);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提示：記得要對你的執行檔設定set-uid權限</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90758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843FD95-4A55-A940-9186-A972C8FEA4D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Change （變身為任意人）</a:t>
            </a:r>
          </a:p>
        </p:txBody>
      </p:sp>
      <p:sp>
        <p:nvSpPr>
          <p:cNvPr id="3" name="TextShape 2">
            <a:extLst>
              <a:ext uri="{FF2B5EF4-FFF2-40B4-BE49-F238E27FC236}">
                <a16:creationId xmlns:a16="http://schemas.microsoft.com/office/drawing/2014/main" id="{8A4916DD-4BFA-544C-B7D7-27DEDBD48EB4}"/>
              </a:ext>
            </a:extLst>
          </p:cNvPr>
          <p:cNvSpPr txBox="1"/>
          <p:nvPr/>
        </p:nvSpPr>
        <p:spPr>
          <a:xfrm>
            <a:off x="838084" y="1825563"/>
            <a:ext cx="5181118"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stdlib.h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unistd.h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argc</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sscanf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&amp;</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setuid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(“ret=%d”, ret);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setuid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system(</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"/bin/bash"</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TextShape 3">
            <a:extLst>
              <a:ext uri="{FF2B5EF4-FFF2-40B4-BE49-F238E27FC236}">
                <a16:creationId xmlns:a16="http://schemas.microsoft.com/office/drawing/2014/main" id="{DEB76100-50D5-CA4B-97CA-8D3CDD223B8B}"/>
              </a:ext>
            </a:extLst>
          </p:cNvPr>
          <p:cNvSpPr txBox="1"/>
          <p:nvPr/>
        </p:nvSpPr>
        <p:spPr>
          <a:xfrm>
            <a:off x="6172200" y="1825563"/>
            <a:ext cx="5181118"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ctr" anchorCtr="0" compatLnSpc="1">
            <a:normAutofit/>
          </a:bodyPr>
          <a:lstStyle/>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chown root ./change</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chmod +s ./change</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adduser guest1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00"/>
                </a:solidFill>
                <a:uFillTx/>
                <a:latin typeface="Courier"/>
                <a:ea typeface="Microsoft YaHei Light" panose="020B0502040204020203" pitchFamily="34" charset="-122"/>
                <a:cs typeface="Noto Sans Mono Light" panose="020B0409040504020204" pitchFamily="50"/>
              </a:rPr>
              <a:t>/*假設guest1的user ID是1001*/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./change 1001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 whoami</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guest1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5601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F2531F7-E78B-8249-B6D8-54A585DFF1F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setreuid and setregid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571920F-1A2D-A246-80A3-ADC75DE00B9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setreuid(uid_t ruid, uid_t euid);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setregid(gid_t rgid, gid_t egid);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設定real user ID和effective user ID。這個函數通常用來交換(swap) real user ID 和effective user ID讓set-uid的程式暫時性的切換到real uid。正確回傳0，否則回傳-1。</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938403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658C957-D137-CC43-A355-C8E55F05A23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seteuid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7A1DEF0E-4276-4644-8AFB-2D347F7E835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seteuid(uid_t 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setegid(gid_t 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r" defTabSz="914400" rtl="0" fontAlgn="auto" hangingPunct="1">
              <a:lnSpc>
                <a:spcPct val="80000"/>
              </a:lnSpc>
              <a:spcBef>
                <a:spcPts val="84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84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只改變effective user 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錯誤回傳-1否則回傳0</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43056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4B310E6-AB23-654F-BA21-B90A1837AA8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B653C42-D086-484A-944E-821010C66B2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uid_t getuid(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void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uid_t geteuid(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void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5827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C92A295-6E5F-9C40-8EAC-748FD4F660C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getresuid()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912B28-9172-914F-9D55-1CB684F7750E}"/>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Courier"/>
                <a:ea typeface="Microsoft YaHei Light" panose="020B0502040204020203" pitchFamily="34" charset="-122"/>
                <a:cs typeface="Noto Sans Mono Light" panose="020B0409040504020204" pitchFamily="50"/>
              </a:rPr>
              <a:t>#define _GNU_SOURCE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Courier"/>
                <a:ea typeface="Microsoft YaHei Light" panose="020B0502040204020203" pitchFamily="34" charset="-122"/>
                <a:cs typeface="Noto Sans Mono Light" panose="020B0409040504020204" pitchFamily="50"/>
              </a:rPr>
              <a:t>#include </a:t>
            </a:r>
            <a:r>
              <a:rPr lang="zh-TW" sz="2400" u="none" strike="noStrike" kern="1200" cap="none" spc="-1" baseline="0" dirty="0">
                <a:solidFill>
                  <a:srgbClr val="C41A16"/>
                </a:solidFill>
                <a:uFillTx/>
                <a:latin typeface="Courier"/>
                <a:ea typeface="Microsoft YaHei Light" panose="020B0502040204020203" pitchFamily="34" charset="-122"/>
                <a:cs typeface="Noto Sans Mono Light" panose="020B0409040504020204" pitchFamily="50"/>
              </a:rPr>
              <a:t>&lt;unistd.h&gt;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Courie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getresuid(uid_t *ruid, uid_t *euid, uid_t *suid);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Courie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getresgid(gid_t *rgid, gid_t *egid, gid_t *sgid);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拿到real user ID、effective user ID及saved-user-ID，錯誤回傳-1否則回傳0</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3914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DF8187F-869E-984F-BEED-C697E0A7551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fontScale="92500"/>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sticky bit</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 </a:t>
            </a:r>
            <a:endParaRPr lang="en-US" alt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altLang="zh-TW" sz="4400" spc="-1" dirty="0">
                <a:solidFill>
                  <a:srgbClr val="000000"/>
                </a:solidFill>
                <a:latin typeface="Arial"/>
                <a:ea typeface="Microsoft YaHei Light" panose="020B0502040204020203" pitchFamily="34" charset="-122"/>
                <a:cs typeface="Noto Sans Mono Light" panose="020B0409040504020204" pitchFamily="50"/>
              </a:rPr>
              <a:t>	</a:t>
            </a:r>
            <a:r>
              <a:rPr lang="en-US" altLang="zh-TW"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a:t>
            </a:r>
            <a:r>
              <a:rPr lang="zh-TW" altLang="en-US"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一個不良的設計，同一個位元二種用法</a:t>
            </a:r>
            <a:r>
              <a:rPr lang="en-US" altLang="zh-TW"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a:t>
            </a:r>
            <a:endParaRPr lang="zh-TW" sz="4400" u="none" strike="noStrike" kern="1200" cap="none" spc="-1" baseline="0" dirty="0">
              <a:solidFill>
                <a:srgbClr val="FF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D3A3423-46A1-3A45-B16F-E38A4B9967CC}"/>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設定一個目錄，該目錄只有目錄擁有者、檔案擁有者或超級使用者（super user，root）可以刪除檔案。</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通常使用於暫存目錄，例如：/tmp</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指令chmod +t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ls / -alh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drwxrwxrw</a:t>
            </a:r>
            <a:r>
              <a:rPr lang="zh-TW" sz="24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1 root root  736 Apr 17 14:24 tmp</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76446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039B091-01BE-5641-8A58-F061E39DDDC5}"/>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小結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895C688-89B2-0B46-90F3-682E5517B369}"/>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已經了解Linux基本的權限控制</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知道在Linux中如何切換行程的身份</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43250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ACC3C-2230-A14E-A4F6-7EE4D24C1540}"/>
              </a:ext>
            </a:extLst>
          </p:cNvPr>
          <p:cNvSpPr>
            <a:spLocks noGrp="1"/>
          </p:cNvSpPr>
          <p:nvPr>
            <p:ph type="title"/>
          </p:nvPr>
        </p:nvSpPr>
        <p:spPr/>
        <p:txBody>
          <a:bodyPr/>
          <a:lstStyle/>
          <a:p>
            <a:r>
              <a:rPr kumimoji="1" lang="zh-TW" altLang="en-US" dirty="0"/>
              <a:t>硬連結及軟連結</a:t>
            </a:r>
          </a:p>
        </p:txBody>
      </p:sp>
    </p:spTree>
    <p:extLst>
      <p:ext uri="{BB962C8B-B14F-4D97-AF65-F5344CB8AC3E}">
        <p14:creationId xmlns:p14="http://schemas.microsoft.com/office/powerpoint/2010/main" val="289669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A53566C-C70B-3C4D-95C5-FFBF1FBD5453}"/>
              </a:ext>
            </a:extLst>
          </p:cNvPr>
          <p:cNvSpPr>
            <a:spLocks noGrp="1"/>
          </p:cNvSpPr>
          <p:nvPr>
            <p:ph type="title"/>
          </p:nvPr>
        </p:nvSpPr>
        <p:spPr/>
        <p:txBody>
          <a:bodyPr/>
          <a:lstStyle/>
          <a:p>
            <a:r>
              <a:rPr kumimoji="1" lang="zh-TW" altLang="en-US" dirty="0"/>
              <a:t>關於</a:t>
            </a:r>
            <a:r>
              <a:rPr kumimoji="1" lang="en" altLang="zh-TW" dirty="0"/>
              <a:t>hard link</a:t>
            </a:r>
            <a:endParaRPr kumimoji="1" lang="zh-TW" altLang="en-US" dirty="0"/>
          </a:p>
        </p:txBody>
      </p:sp>
      <p:sp>
        <p:nvSpPr>
          <p:cNvPr id="5" name="內容版面配置區 4">
            <a:extLst>
              <a:ext uri="{FF2B5EF4-FFF2-40B4-BE49-F238E27FC236}">
                <a16:creationId xmlns:a16="http://schemas.microsoft.com/office/drawing/2014/main" id="{851A87BF-D403-1F4F-BDC8-1A541337FE2E}"/>
              </a:ext>
            </a:extLst>
          </p:cNvPr>
          <p:cNvSpPr>
            <a:spLocks noGrp="1"/>
          </p:cNvSpPr>
          <p:nvPr>
            <p:ph idx="1"/>
          </p:nvPr>
        </p:nvSpPr>
        <p:spPr/>
        <p:txBody>
          <a:bodyPr>
            <a:normAutofit/>
          </a:bodyPr>
          <a:lstStyle/>
          <a:p>
            <a:r>
              <a:rPr kumimoji="1" lang="en-US" altLang="zh-TW" dirty="0"/>
              <a:t>hard link</a:t>
            </a:r>
            <a:r>
              <a:rPr kumimoji="1" lang="zh-TW" altLang="en-US" dirty="0"/>
              <a:t>是讓目錄結構內，多個項目（可能是檔案，也可能是目錄）指向另一個項目（檔案或目錄）</a:t>
            </a:r>
            <a:r>
              <a:rPr kumimoji="1" lang="en-US" altLang="zh-TW" dirty="0">
                <a:solidFill>
                  <a:srgbClr val="C00000"/>
                </a:solidFill>
              </a:rPr>
              <a:t>『</a:t>
            </a:r>
            <a:r>
              <a:rPr kumimoji="1" lang="zh-TW" altLang="en-US" dirty="0">
                <a:solidFill>
                  <a:srgbClr val="C00000"/>
                </a:solidFill>
              </a:rPr>
              <a:t>在</a:t>
            </a:r>
            <a:r>
              <a:rPr kumimoji="1" lang="en-US" altLang="zh-TW" dirty="0">
                <a:solidFill>
                  <a:srgbClr val="C00000"/>
                </a:solidFill>
              </a:rPr>
              <a:t>Linux</a:t>
            </a:r>
            <a:r>
              <a:rPr kumimoji="1" lang="zh-TW" altLang="en-US" dirty="0">
                <a:solidFill>
                  <a:srgbClr val="C00000"/>
                </a:solidFill>
              </a:rPr>
              <a:t>中只可連向檔案</a:t>
            </a:r>
            <a:r>
              <a:rPr kumimoji="1" lang="en-US" altLang="zh-TW" dirty="0">
                <a:solidFill>
                  <a:srgbClr val="C00000"/>
                </a:solidFill>
              </a:rPr>
              <a:t>』</a:t>
            </a:r>
          </a:p>
          <a:p>
            <a:r>
              <a:rPr kumimoji="1" lang="en-US" altLang="zh-TW" dirty="0"/>
              <a:t>hard link</a:t>
            </a:r>
            <a:r>
              <a:rPr kumimoji="1" lang="zh-TW" altLang="en-US" dirty="0"/>
              <a:t>所指向的新路徑與舊路徑</a:t>
            </a:r>
            <a:r>
              <a:rPr kumimoji="1" lang="zh-TW" altLang="en-US" dirty="0">
                <a:solidFill>
                  <a:srgbClr val="C00000"/>
                </a:solidFill>
              </a:rPr>
              <a:t>必須存在於同一個</a:t>
            </a:r>
            <a:r>
              <a:rPr kumimoji="1" lang="en-US" altLang="zh-TW" dirty="0">
                <a:solidFill>
                  <a:srgbClr val="C00000"/>
                </a:solidFill>
              </a:rPr>
              <a:t>partition</a:t>
            </a:r>
          </a:p>
          <a:p>
            <a:r>
              <a:rPr kumimoji="1" lang="zh-TW" altLang="en-US" dirty="0"/>
              <a:t>只有當</a:t>
            </a:r>
            <a:r>
              <a:rPr kumimoji="1" lang="en-US" altLang="zh-TW" dirty="0"/>
              <a:t>hard link</a:t>
            </a:r>
            <a:r>
              <a:rPr kumimoji="1" lang="zh-TW" altLang="en-US" dirty="0"/>
              <a:t>的數量變成</a:t>
            </a:r>
            <a:r>
              <a:rPr kumimoji="1" lang="en-US" altLang="zh-TW" dirty="0"/>
              <a:t>0</a:t>
            </a:r>
            <a:r>
              <a:rPr kumimoji="1" lang="zh-TW" altLang="en-US" dirty="0"/>
              <a:t>時，該檔案才會被真正的刪除</a:t>
            </a:r>
          </a:p>
          <a:p>
            <a:pPr lvl="1"/>
            <a:r>
              <a:rPr kumimoji="1" lang="en-US" altLang="zh-TW" dirty="0"/>
              <a:t>-</a:t>
            </a:r>
            <a:r>
              <a:rPr kumimoji="1" lang="en-US" altLang="zh-TW" dirty="0" err="1"/>
              <a:t>rw</a:t>
            </a:r>
            <a:r>
              <a:rPr kumimoji="1" lang="en-US" altLang="zh-TW" dirty="0"/>
              <a:t>-r--r--  2 </a:t>
            </a:r>
            <a:r>
              <a:rPr kumimoji="1" lang="en-US" altLang="zh-TW" dirty="0" err="1"/>
              <a:t>shiwulo</a:t>
            </a:r>
            <a:r>
              <a:rPr kumimoji="1" lang="en-US" altLang="zh-TW" dirty="0"/>
              <a:t> </a:t>
            </a:r>
            <a:r>
              <a:rPr kumimoji="1" lang="en-US" altLang="zh-TW" dirty="0" err="1"/>
              <a:t>shiwulo</a:t>
            </a:r>
            <a:r>
              <a:rPr kumimoji="1" lang="en-US" altLang="zh-TW" dirty="0"/>
              <a:t> 8.8K Dec 29 05:41 </a:t>
            </a:r>
            <a:r>
              <a:rPr kumimoji="1" lang="en-US" altLang="zh-TW" dirty="0" err="1"/>
              <a:t>examples.desktop</a:t>
            </a:r>
            <a:endParaRPr kumimoji="1" lang="en-US" altLang="zh-TW" dirty="0"/>
          </a:p>
        </p:txBody>
      </p:sp>
    </p:spTree>
    <p:extLst>
      <p:ext uri="{BB962C8B-B14F-4D97-AF65-F5344CB8AC3E}">
        <p14:creationId xmlns:p14="http://schemas.microsoft.com/office/powerpoint/2010/main" val="3315098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A6313AA-2A9B-8342-A9F4-E446D383CDD1}"/>
              </a:ext>
            </a:extLst>
          </p:cNvPr>
          <p:cNvSpPr>
            <a:spLocks noGrp="1"/>
          </p:cNvSpPr>
          <p:nvPr>
            <p:ph type="title"/>
          </p:nvPr>
        </p:nvSpPr>
        <p:spPr/>
        <p:txBody>
          <a:bodyPr/>
          <a:lstStyle/>
          <a:p>
            <a:r>
              <a:rPr kumimoji="1" lang="zh-CN" altLang="en-US" dirty="0"/>
              <a:t>認識檔案基本屬性</a:t>
            </a:r>
            <a:endParaRPr kumimoji="1" lang="zh-TW" altLang="en-US" dirty="0"/>
          </a:p>
        </p:txBody>
      </p:sp>
      <p:sp>
        <p:nvSpPr>
          <p:cNvPr id="5" name="文字版面配置區 4">
            <a:extLst>
              <a:ext uri="{FF2B5EF4-FFF2-40B4-BE49-F238E27FC236}">
                <a16:creationId xmlns:a16="http://schemas.microsoft.com/office/drawing/2014/main" id="{4F5C6DC0-3CE0-E54F-897D-F8D4B92D678C}"/>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531726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8205C-1EB7-7447-95A6-5BB46C22BE2A}"/>
              </a:ext>
            </a:extLst>
          </p:cNvPr>
          <p:cNvSpPr>
            <a:spLocks noGrp="1"/>
          </p:cNvSpPr>
          <p:nvPr>
            <p:ph type="title"/>
          </p:nvPr>
        </p:nvSpPr>
        <p:spPr/>
        <p:txBody>
          <a:bodyPr/>
          <a:lstStyle/>
          <a:p>
            <a:r>
              <a:rPr kumimoji="1" lang="zh-TW" altLang="en-US" dirty="0"/>
              <a:t>關於</a:t>
            </a:r>
            <a:r>
              <a:rPr kumimoji="1" lang="en" altLang="zh-TW" dirty="0"/>
              <a:t>soft link</a:t>
            </a:r>
            <a:endParaRPr kumimoji="1" lang="zh-TW" altLang="en-US" dirty="0"/>
          </a:p>
        </p:txBody>
      </p:sp>
      <p:sp>
        <p:nvSpPr>
          <p:cNvPr id="3" name="內容版面配置區 2">
            <a:extLst>
              <a:ext uri="{FF2B5EF4-FFF2-40B4-BE49-F238E27FC236}">
                <a16:creationId xmlns:a16="http://schemas.microsoft.com/office/drawing/2014/main" id="{317C7116-0B87-3E45-8E7D-0E8849BCF6CF}"/>
              </a:ext>
            </a:extLst>
          </p:cNvPr>
          <p:cNvSpPr>
            <a:spLocks noGrp="1"/>
          </p:cNvSpPr>
          <p:nvPr>
            <p:ph idx="1"/>
          </p:nvPr>
        </p:nvSpPr>
        <p:spPr/>
        <p:txBody>
          <a:bodyPr>
            <a:normAutofit/>
          </a:bodyPr>
          <a:lstStyle/>
          <a:p>
            <a:r>
              <a:rPr kumimoji="1" lang="zh-TW" altLang="en-US" dirty="0"/>
              <a:t>是一個特別的檔案（</a:t>
            </a:r>
            <a:r>
              <a:rPr kumimoji="1" lang="zh-TW" altLang="en-US" dirty="0">
                <a:solidFill>
                  <a:srgbClr val="C00000"/>
                </a:solidFill>
              </a:rPr>
              <a:t>類似於</a:t>
            </a:r>
            <a:r>
              <a:rPr kumimoji="1" lang="en" altLang="zh-TW" dirty="0">
                <a:solidFill>
                  <a:srgbClr val="C00000"/>
                </a:solidFill>
              </a:rPr>
              <a:t>Windows</a:t>
            </a:r>
            <a:r>
              <a:rPr kumimoji="1" lang="zh-TW" altLang="en-US" dirty="0">
                <a:solidFill>
                  <a:srgbClr val="C00000"/>
                </a:solidFill>
              </a:rPr>
              <a:t>的捷徑</a:t>
            </a:r>
            <a:r>
              <a:rPr kumimoji="1" lang="zh-TW" altLang="en-US" dirty="0"/>
              <a:t>）連向某個檔案或目錄</a:t>
            </a:r>
          </a:p>
          <a:p>
            <a:r>
              <a:rPr kumimoji="1" lang="zh-TW" altLang="en-US" dirty="0">
                <a:solidFill>
                  <a:srgbClr val="C00000"/>
                </a:solidFill>
              </a:rPr>
              <a:t>就算我們擁有存取</a:t>
            </a:r>
            <a:r>
              <a:rPr kumimoji="1" lang="en" altLang="zh-TW" dirty="0" err="1">
                <a:solidFill>
                  <a:srgbClr val="C00000"/>
                </a:solidFill>
              </a:rPr>
              <a:t>softlink</a:t>
            </a:r>
            <a:r>
              <a:rPr kumimoji="1" lang="zh-TW" altLang="en-US" dirty="0">
                <a:solidFill>
                  <a:srgbClr val="C00000"/>
                </a:solidFill>
              </a:rPr>
              <a:t>的權限，我們還需要有使用該檔案的權限。</a:t>
            </a:r>
          </a:p>
          <a:p>
            <a:r>
              <a:rPr kumimoji="1" lang="en" altLang="zh-TW" dirty="0" err="1"/>
              <a:t>softlink</a:t>
            </a:r>
            <a:r>
              <a:rPr kumimoji="1" lang="zh-TW" altLang="en-US" dirty="0"/>
              <a:t>可以跨過不同的</a:t>
            </a:r>
            <a:r>
              <a:rPr kumimoji="1" lang="en" altLang="zh-TW" dirty="0"/>
              <a:t>partition</a:t>
            </a:r>
          </a:p>
          <a:p>
            <a:r>
              <a:rPr kumimoji="1" lang="en" altLang="zh-TW" dirty="0" err="1"/>
              <a:t>softlink</a:t>
            </a:r>
            <a:r>
              <a:rPr kumimoji="1" lang="zh-TW" altLang="en-US" dirty="0"/>
              <a:t>可以指向一個不存在的東西</a:t>
            </a:r>
          </a:p>
          <a:p>
            <a:r>
              <a:rPr kumimoji="1" lang="en" altLang="zh-TW" dirty="0" err="1"/>
              <a:t>softlink</a:t>
            </a:r>
            <a:r>
              <a:rPr kumimoji="1" lang="zh-TW" altLang="en-US" dirty="0"/>
              <a:t>不會影響</a:t>
            </a:r>
            <a:r>
              <a:rPr kumimoji="1" lang="en" altLang="zh-TW" dirty="0"/>
              <a:t>link</a:t>
            </a:r>
            <a:r>
              <a:rPr kumimoji="1" lang="zh-TW" altLang="en-US" dirty="0"/>
              <a:t>的數量</a:t>
            </a:r>
          </a:p>
          <a:p>
            <a:pPr lvl="1"/>
            <a:r>
              <a:rPr kumimoji="1" lang="en-US" altLang="zh-TW" dirty="0"/>
              <a:t>-</a:t>
            </a:r>
            <a:r>
              <a:rPr kumimoji="1" lang="en" altLang="zh-TW" dirty="0" err="1"/>
              <a:t>rw</a:t>
            </a:r>
            <a:r>
              <a:rPr kumimoji="1" lang="en" altLang="zh-TW" dirty="0"/>
              <a:t>-r--r--  2 </a:t>
            </a:r>
            <a:r>
              <a:rPr kumimoji="1" lang="en" altLang="zh-TW" dirty="0" err="1"/>
              <a:t>shiwulo</a:t>
            </a:r>
            <a:r>
              <a:rPr kumimoji="1" lang="en" altLang="zh-TW" dirty="0"/>
              <a:t> </a:t>
            </a:r>
            <a:r>
              <a:rPr kumimoji="1" lang="en" altLang="zh-TW" dirty="0" err="1"/>
              <a:t>shiwulo</a:t>
            </a:r>
            <a:r>
              <a:rPr kumimoji="1" lang="en" altLang="zh-TW" dirty="0"/>
              <a:t> 8.8K Dec 29 05:41 </a:t>
            </a:r>
            <a:r>
              <a:rPr kumimoji="1" lang="en" altLang="zh-TW" dirty="0" err="1"/>
              <a:t>examples.desktop</a:t>
            </a:r>
            <a:endParaRPr kumimoji="1" lang="en" altLang="zh-TW" dirty="0"/>
          </a:p>
          <a:p>
            <a:pPr lvl="1"/>
            <a:r>
              <a:rPr kumimoji="1" lang="zh-TW" altLang="en-US" dirty="0"/>
              <a:t>在這個例子中，無論創建了多少</a:t>
            </a:r>
            <a:r>
              <a:rPr kumimoji="1" lang="en" altLang="zh-TW" dirty="0" err="1"/>
              <a:t>softlink</a:t>
            </a:r>
            <a:r>
              <a:rPr kumimoji="1" lang="zh-TW" altLang="en-US" dirty="0"/>
              <a:t>都不會改變「</a:t>
            </a:r>
            <a:r>
              <a:rPr kumimoji="1" lang="en-US" altLang="zh-TW" dirty="0"/>
              <a:t>2</a:t>
            </a:r>
            <a:r>
              <a:rPr kumimoji="1" lang="zh-TW" altLang="en-US" dirty="0"/>
              <a:t>」</a:t>
            </a:r>
          </a:p>
        </p:txBody>
      </p:sp>
    </p:spTree>
    <p:extLst>
      <p:ext uri="{BB962C8B-B14F-4D97-AF65-F5344CB8AC3E}">
        <p14:creationId xmlns:p14="http://schemas.microsoft.com/office/powerpoint/2010/main" val="359328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D5E36D-898D-8E42-9E5C-36AE85F5A1DD}"/>
              </a:ext>
            </a:extLst>
          </p:cNvPr>
          <p:cNvSpPr>
            <a:spLocks noGrp="1"/>
          </p:cNvSpPr>
          <p:nvPr>
            <p:ph type="title"/>
          </p:nvPr>
        </p:nvSpPr>
        <p:spPr/>
        <p:txBody>
          <a:bodyPr/>
          <a:lstStyle/>
          <a:p>
            <a:r>
              <a:rPr kumimoji="1" lang="zh-CN" altLang="en-US" dirty="0"/>
              <a:t>本小節進行方式</a:t>
            </a:r>
            <a:endParaRPr kumimoji="1" lang="zh-TW" altLang="en-US" dirty="0"/>
          </a:p>
        </p:txBody>
      </p:sp>
      <p:sp>
        <p:nvSpPr>
          <p:cNvPr id="3" name="內容版面配置區 2">
            <a:extLst>
              <a:ext uri="{FF2B5EF4-FFF2-40B4-BE49-F238E27FC236}">
                <a16:creationId xmlns:a16="http://schemas.microsoft.com/office/drawing/2014/main" id="{037860A0-B18F-CD43-A351-A4EB6088FD7E}"/>
              </a:ext>
            </a:extLst>
          </p:cNvPr>
          <p:cNvSpPr>
            <a:spLocks noGrp="1"/>
          </p:cNvSpPr>
          <p:nvPr>
            <p:ph idx="1"/>
          </p:nvPr>
        </p:nvSpPr>
        <p:spPr/>
        <p:txBody>
          <a:bodyPr/>
          <a:lstStyle/>
          <a:p>
            <a:pPr>
              <a:lnSpc>
                <a:spcPct val="150000"/>
              </a:lnSpc>
            </a:pPr>
            <a:r>
              <a:rPr kumimoji="1" lang="zh-TW" altLang="en-US" dirty="0"/>
              <a:t>本小節共有</a:t>
            </a:r>
            <a:r>
              <a:rPr kumimoji="1" lang="en-US" altLang="zh-TW" dirty="0"/>
              <a:t>30</a:t>
            </a:r>
            <a:r>
              <a:rPr kumimoji="1" lang="zh-CN" altLang="en-US" dirty="0"/>
              <a:t>頁</a:t>
            </a:r>
            <a:endParaRPr kumimoji="1" lang="en-US" altLang="zh-CN" dirty="0"/>
          </a:p>
          <a:p>
            <a:pPr>
              <a:lnSpc>
                <a:spcPct val="150000"/>
              </a:lnSpc>
            </a:pPr>
            <a:r>
              <a:rPr kumimoji="1" lang="zh-TW" altLang="en-US" dirty="0"/>
              <a:t>我們只會介紹觀念的部分（共</a:t>
            </a:r>
            <a:r>
              <a:rPr kumimoji="1" lang="en-US" altLang="zh-TW" dirty="0"/>
              <a:t>19</a:t>
            </a:r>
            <a:r>
              <a:rPr kumimoji="1" lang="zh-CN" altLang="en-US" dirty="0"/>
              <a:t>頁</a:t>
            </a:r>
            <a:r>
              <a:rPr kumimoji="1" lang="zh-TW" altLang="en-US" dirty="0"/>
              <a:t>），操作及程式碼有詳細的解釋，請同學自行練習</a:t>
            </a:r>
          </a:p>
        </p:txBody>
      </p:sp>
    </p:spTree>
    <p:extLst>
      <p:ext uri="{BB962C8B-B14F-4D97-AF65-F5344CB8AC3E}">
        <p14:creationId xmlns:p14="http://schemas.microsoft.com/office/powerpoint/2010/main" val="425538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4C1702-BE35-E84A-8FD0-8C6C04FF4377}"/>
              </a:ext>
            </a:extLst>
          </p:cNvPr>
          <p:cNvSpPr/>
          <p:nvPr/>
        </p:nvSpPr>
        <p:spPr>
          <a:xfrm>
            <a:off x="543546" y="1781899"/>
            <a:ext cx="4843463" cy="42433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zh-TW" altLang="en-US" dirty="0"/>
          </a:p>
        </p:txBody>
      </p:sp>
      <p:sp>
        <p:nvSpPr>
          <p:cNvPr id="2" name="標題 1">
            <a:extLst>
              <a:ext uri="{FF2B5EF4-FFF2-40B4-BE49-F238E27FC236}">
                <a16:creationId xmlns:a16="http://schemas.microsoft.com/office/drawing/2014/main" id="{CCB9F491-7D0D-1E48-8B88-28230D49D6EF}"/>
              </a:ext>
            </a:extLst>
          </p:cNvPr>
          <p:cNvSpPr>
            <a:spLocks noGrp="1"/>
          </p:cNvSpPr>
          <p:nvPr>
            <p:ph type="title"/>
          </p:nvPr>
        </p:nvSpPr>
        <p:spPr>
          <a:xfrm>
            <a:off x="122583" y="113333"/>
            <a:ext cx="1202635" cy="217971"/>
          </a:xfrm>
        </p:spPr>
        <p:txBody>
          <a:bodyPr>
            <a:normAutofit fontScale="90000"/>
          </a:bodyPr>
          <a:lstStyle/>
          <a:p>
            <a:r>
              <a:rPr kumimoji="1" lang="zh-TW" altLang="en-US" sz="800" dirty="0">
                <a:solidFill>
                  <a:schemeClr val="bg1"/>
                </a:solidFill>
              </a:rPr>
              <a:t>硬碟的處理，</a:t>
            </a:r>
            <a:r>
              <a:rPr kumimoji="1" lang="en-US" altLang="zh-TW" sz="800" dirty="0">
                <a:solidFill>
                  <a:schemeClr val="bg1"/>
                </a:solidFill>
              </a:rPr>
              <a:t>Windows vs. UNIX</a:t>
            </a:r>
            <a:endParaRPr kumimoji="1" lang="zh-TW" altLang="en-US" sz="800" dirty="0">
              <a:solidFill>
                <a:schemeClr val="bg1"/>
              </a:solidFill>
            </a:endParaRPr>
          </a:p>
        </p:txBody>
      </p:sp>
      <p:pic>
        <p:nvPicPr>
          <p:cNvPr id="3" name="圖片 2">
            <a:extLst>
              <a:ext uri="{FF2B5EF4-FFF2-40B4-BE49-F238E27FC236}">
                <a16:creationId xmlns:a16="http://schemas.microsoft.com/office/drawing/2014/main" id="{CC52A1DF-D36B-054C-9287-28E77D60FA43}"/>
              </a:ext>
            </a:extLst>
          </p:cNvPr>
          <p:cNvPicPr>
            <a:picLocks noChangeAspect="1"/>
          </p:cNvPicPr>
          <p:nvPr/>
        </p:nvPicPr>
        <p:blipFill>
          <a:blip r:embed="rId3"/>
          <a:stretch>
            <a:fillRect/>
          </a:stretch>
        </p:blipFill>
        <p:spPr>
          <a:xfrm>
            <a:off x="723900" y="2992782"/>
            <a:ext cx="2036417" cy="2036417"/>
          </a:xfrm>
          <a:prstGeom prst="rect">
            <a:avLst/>
          </a:prstGeom>
        </p:spPr>
      </p:pic>
      <p:pic>
        <p:nvPicPr>
          <p:cNvPr id="5" name="圖片 4">
            <a:extLst>
              <a:ext uri="{FF2B5EF4-FFF2-40B4-BE49-F238E27FC236}">
                <a16:creationId xmlns:a16="http://schemas.microsoft.com/office/drawing/2014/main" id="{2760E6D8-C1AD-2F48-86C7-4B3CF06DA14D}"/>
              </a:ext>
            </a:extLst>
          </p:cNvPr>
          <p:cNvPicPr>
            <a:picLocks noChangeAspect="1"/>
          </p:cNvPicPr>
          <p:nvPr/>
        </p:nvPicPr>
        <p:blipFill>
          <a:blip r:embed="rId3"/>
          <a:stretch>
            <a:fillRect/>
          </a:stretch>
        </p:blipFill>
        <p:spPr>
          <a:xfrm>
            <a:off x="3182178" y="2992783"/>
            <a:ext cx="2036417" cy="2036417"/>
          </a:xfrm>
          <a:prstGeom prst="rect">
            <a:avLst/>
          </a:prstGeom>
        </p:spPr>
      </p:pic>
      <p:sp>
        <p:nvSpPr>
          <p:cNvPr id="6" name="文字方塊 5">
            <a:extLst>
              <a:ext uri="{FF2B5EF4-FFF2-40B4-BE49-F238E27FC236}">
                <a16:creationId xmlns:a16="http://schemas.microsoft.com/office/drawing/2014/main" id="{F6E442FF-8216-5943-9230-E090790FC26E}"/>
              </a:ext>
            </a:extLst>
          </p:cNvPr>
          <p:cNvSpPr txBox="1"/>
          <p:nvPr/>
        </p:nvSpPr>
        <p:spPr>
          <a:xfrm>
            <a:off x="1394897" y="2531117"/>
            <a:ext cx="694421"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C:\</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7" name="文字方塊 6">
            <a:extLst>
              <a:ext uri="{FF2B5EF4-FFF2-40B4-BE49-F238E27FC236}">
                <a16:creationId xmlns:a16="http://schemas.microsoft.com/office/drawing/2014/main" id="{CE7F8394-9C6A-4047-8368-AF9CA58CDD26}"/>
              </a:ext>
            </a:extLst>
          </p:cNvPr>
          <p:cNvSpPr txBox="1"/>
          <p:nvPr/>
        </p:nvSpPr>
        <p:spPr>
          <a:xfrm>
            <a:off x="3853175" y="2531117"/>
            <a:ext cx="694421"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D:\</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9" name="矩形 8">
            <a:extLst>
              <a:ext uri="{FF2B5EF4-FFF2-40B4-BE49-F238E27FC236}">
                <a16:creationId xmlns:a16="http://schemas.microsoft.com/office/drawing/2014/main" id="{BF5BEBD2-EA96-E34E-8B60-3BB296663F29}"/>
              </a:ext>
            </a:extLst>
          </p:cNvPr>
          <p:cNvSpPr/>
          <p:nvPr/>
        </p:nvSpPr>
        <p:spPr>
          <a:xfrm>
            <a:off x="543546" y="1013791"/>
            <a:ext cx="4843463" cy="66923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TW" dirty="0"/>
              <a:t>Windows</a:t>
            </a:r>
            <a:r>
              <a:rPr kumimoji="1" lang="zh-TW" altLang="en-US" dirty="0"/>
              <a:t>（傳統）</a:t>
            </a:r>
          </a:p>
        </p:txBody>
      </p:sp>
      <p:sp>
        <p:nvSpPr>
          <p:cNvPr id="10" name="矩形 9">
            <a:extLst>
              <a:ext uri="{FF2B5EF4-FFF2-40B4-BE49-F238E27FC236}">
                <a16:creationId xmlns:a16="http://schemas.microsoft.com/office/drawing/2014/main" id="{386362A4-2869-E04A-A523-766FEF8E9D20}"/>
              </a:ext>
            </a:extLst>
          </p:cNvPr>
          <p:cNvSpPr/>
          <p:nvPr/>
        </p:nvSpPr>
        <p:spPr>
          <a:xfrm>
            <a:off x="6479867" y="1781899"/>
            <a:ext cx="4843463" cy="42433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zh-TW" altLang="en-US" dirty="0"/>
          </a:p>
        </p:txBody>
      </p:sp>
      <p:pic>
        <p:nvPicPr>
          <p:cNvPr id="11" name="圖片 10">
            <a:extLst>
              <a:ext uri="{FF2B5EF4-FFF2-40B4-BE49-F238E27FC236}">
                <a16:creationId xmlns:a16="http://schemas.microsoft.com/office/drawing/2014/main" id="{97CB9484-7126-FF45-A198-CA7BBFC8C711}"/>
              </a:ext>
            </a:extLst>
          </p:cNvPr>
          <p:cNvPicPr>
            <a:picLocks noChangeAspect="1"/>
          </p:cNvPicPr>
          <p:nvPr/>
        </p:nvPicPr>
        <p:blipFill>
          <a:blip r:embed="rId3"/>
          <a:stretch>
            <a:fillRect/>
          </a:stretch>
        </p:blipFill>
        <p:spPr>
          <a:xfrm>
            <a:off x="6660221" y="2992782"/>
            <a:ext cx="2036417" cy="2036417"/>
          </a:xfrm>
          <a:prstGeom prst="rect">
            <a:avLst/>
          </a:prstGeom>
        </p:spPr>
      </p:pic>
      <p:pic>
        <p:nvPicPr>
          <p:cNvPr id="12" name="圖片 11">
            <a:extLst>
              <a:ext uri="{FF2B5EF4-FFF2-40B4-BE49-F238E27FC236}">
                <a16:creationId xmlns:a16="http://schemas.microsoft.com/office/drawing/2014/main" id="{433F6375-5B49-7A4D-BACF-1182FE441FE5}"/>
              </a:ext>
            </a:extLst>
          </p:cNvPr>
          <p:cNvPicPr>
            <a:picLocks noChangeAspect="1"/>
          </p:cNvPicPr>
          <p:nvPr/>
        </p:nvPicPr>
        <p:blipFill>
          <a:blip r:embed="rId3"/>
          <a:stretch>
            <a:fillRect/>
          </a:stretch>
        </p:blipFill>
        <p:spPr>
          <a:xfrm>
            <a:off x="9118499" y="2992783"/>
            <a:ext cx="2036417" cy="2036417"/>
          </a:xfrm>
          <a:prstGeom prst="rect">
            <a:avLst/>
          </a:prstGeom>
        </p:spPr>
      </p:pic>
      <p:sp>
        <p:nvSpPr>
          <p:cNvPr id="13" name="文字方塊 12">
            <a:extLst>
              <a:ext uri="{FF2B5EF4-FFF2-40B4-BE49-F238E27FC236}">
                <a16:creationId xmlns:a16="http://schemas.microsoft.com/office/drawing/2014/main" id="{0AFF8E76-83C8-EC4E-8200-CCD9C44BF1DA}"/>
              </a:ext>
            </a:extLst>
          </p:cNvPr>
          <p:cNvSpPr txBox="1"/>
          <p:nvPr/>
        </p:nvSpPr>
        <p:spPr>
          <a:xfrm>
            <a:off x="7331218" y="2531117"/>
            <a:ext cx="354584"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14" name="文字方塊 13">
            <a:extLst>
              <a:ext uri="{FF2B5EF4-FFF2-40B4-BE49-F238E27FC236}">
                <a16:creationId xmlns:a16="http://schemas.microsoft.com/office/drawing/2014/main" id="{BF525AA4-AB61-BF4D-9096-34254AD93EC4}"/>
              </a:ext>
            </a:extLst>
          </p:cNvPr>
          <p:cNvSpPr txBox="1"/>
          <p:nvPr/>
        </p:nvSpPr>
        <p:spPr>
          <a:xfrm>
            <a:off x="9789496" y="2531117"/>
            <a:ext cx="1034257"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\home</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15" name="矩形 14">
            <a:extLst>
              <a:ext uri="{FF2B5EF4-FFF2-40B4-BE49-F238E27FC236}">
                <a16:creationId xmlns:a16="http://schemas.microsoft.com/office/drawing/2014/main" id="{333AEE11-36F9-E345-AA36-0349CCFFA007}"/>
              </a:ext>
            </a:extLst>
          </p:cNvPr>
          <p:cNvSpPr/>
          <p:nvPr/>
        </p:nvSpPr>
        <p:spPr>
          <a:xfrm>
            <a:off x="6479867" y="1013791"/>
            <a:ext cx="4843463" cy="66923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TW" dirty="0"/>
              <a:t>UNIX</a:t>
            </a:r>
            <a:endParaRPr kumimoji="1" lang="zh-TW" altLang="en-US" dirty="0"/>
          </a:p>
        </p:txBody>
      </p:sp>
      <p:sp>
        <p:nvSpPr>
          <p:cNvPr id="16" name="矩形 15">
            <a:extLst>
              <a:ext uri="{FF2B5EF4-FFF2-40B4-BE49-F238E27FC236}">
                <a16:creationId xmlns:a16="http://schemas.microsoft.com/office/drawing/2014/main" id="{0B193AAD-57EE-D44A-84F9-B3299DD8C073}"/>
              </a:ext>
            </a:extLst>
          </p:cNvPr>
          <p:cNvSpPr/>
          <p:nvPr/>
        </p:nvSpPr>
        <p:spPr>
          <a:xfrm>
            <a:off x="6941879" y="113333"/>
            <a:ext cx="5057859" cy="369332"/>
          </a:xfrm>
          <a:prstGeom prst="rect">
            <a:avLst/>
          </a:prstGeom>
        </p:spPr>
        <p:txBody>
          <a:bodyPr wrap="none">
            <a:spAutoFit/>
          </a:bodyPr>
          <a:lstStyle/>
          <a:p>
            <a:r>
              <a:rPr lang="zh-CN" altLang="en-US" dirty="0">
                <a:hlinkClick r:id="rId4"/>
              </a:rPr>
              <a:t>圖片來源：</a:t>
            </a:r>
            <a:r>
              <a:rPr lang="en" altLang="zh-TW" dirty="0">
                <a:hlinkClick r:id="rId4"/>
              </a:rPr>
              <a:t>http://www.pngall.com/hard-disk-png</a:t>
            </a:r>
            <a:endParaRPr lang="zh-TW" altLang="en-US" dirty="0"/>
          </a:p>
        </p:txBody>
      </p:sp>
    </p:spTree>
    <p:extLst>
      <p:ext uri="{BB962C8B-B14F-4D97-AF65-F5344CB8AC3E}">
        <p14:creationId xmlns:p14="http://schemas.microsoft.com/office/powerpoint/2010/main" val="3820665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目錄系統</a:t>
            </a:r>
            <a:br>
              <a:rPr kumimoji="1" lang="en-US" altLang="zh-TW" sz="800" dirty="0"/>
            </a:br>
            <a:r>
              <a:rPr kumimoji="1" lang="zh-TW" altLang="en-US" sz="800" dirty="0"/>
              <a:t>與檔案系統</a:t>
            </a:r>
          </a:p>
        </p:txBody>
      </p:sp>
      <p:cxnSp>
        <p:nvCxnSpPr>
          <p:cNvPr id="12" name="直線接點 11">
            <a:extLst>
              <a:ext uri="{FF2B5EF4-FFF2-40B4-BE49-F238E27FC236}">
                <a16:creationId xmlns:a16="http://schemas.microsoft.com/office/drawing/2014/main" id="{64BCC980-D223-734C-959E-15BA9FD4AA0D}"/>
              </a:ext>
            </a:extLst>
          </p:cNvPr>
          <p:cNvCxnSpPr/>
          <p:nvPr/>
        </p:nvCxnSpPr>
        <p:spPr>
          <a:xfrm>
            <a:off x="357809" y="2951921"/>
            <a:ext cx="8481391"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向上箭號圖說文字 12">
            <a:extLst>
              <a:ext uri="{FF2B5EF4-FFF2-40B4-BE49-F238E27FC236}">
                <a16:creationId xmlns:a16="http://schemas.microsoft.com/office/drawing/2014/main" id="{231DFB21-1E4C-AC4D-9D26-2099E8529F9F}"/>
              </a:ext>
            </a:extLst>
          </p:cNvPr>
          <p:cNvSpPr/>
          <p:nvPr/>
        </p:nvSpPr>
        <p:spPr>
          <a:xfrm>
            <a:off x="7329562" y="1749287"/>
            <a:ext cx="1874073" cy="1071185"/>
          </a:xfrm>
          <a:prstGeom prst="up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目錄系統</a:t>
            </a:r>
            <a:endParaRPr kumimoji="1" lang="en-US" altLang="zh-TW" dirty="0"/>
          </a:p>
          <a:p>
            <a:pPr algn="ctr"/>
            <a:r>
              <a:rPr kumimoji="1" lang="zh-TW" altLang="en-US" dirty="0"/>
              <a:t>（路徑名）</a:t>
            </a:r>
          </a:p>
        </p:txBody>
      </p:sp>
      <p:sp>
        <p:nvSpPr>
          <p:cNvPr id="14" name="向下箭號圖說文字 13">
            <a:extLst>
              <a:ext uri="{FF2B5EF4-FFF2-40B4-BE49-F238E27FC236}">
                <a16:creationId xmlns:a16="http://schemas.microsoft.com/office/drawing/2014/main" id="{C92283DF-CC1C-0D4C-82E4-72B4D7719601}"/>
              </a:ext>
            </a:extLst>
          </p:cNvPr>
          <p:cNvSpPr/>
          <p:nvPr/>
        </p:nvSpPr>
        <p:spPr>
          <a:xfrm>
            <a:off x="7329838" y="3081130"/>
            <a:ext cx="1874073" cy="1090268"/>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檔案系統</a:t>
            </a:r>
            <a:endParaRPr kumimoji="1" lang="en-US" altLang="zh-TW" dirty="0"/>
          </a:p>
          <a:p>
            <a:pPr algn="ctr"/>
            <a:r>
              <a:rPr kumimoji="1" lang="zh-TW" altLang="en-US" dirty="0"/>
              <a:t>（以數字編號）</a:t>
            </a:r>
          </a:p>
        </p:txBody>
      </p:sp>
    </p:spTree>
    <p:extLst>
      <p:ext uri="{BB962C8B-B14F-4D97-AF65-F5344CB8AC3E}">
        <p14:creationId xmlns:p14="http://schemas.microsoft.com/office/powerpoint/2010/main" val="3780267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檔案系統連接上目錄系統</a:t>
            </a:r>
          </a:p>
        </p:txBody>
      </p:sp>
      <p:cxnSp>
        <p:nvCxnSpPr>
          <p:cNvPr id="62" name="直線接點 61">
            <a:extLst>
              <a:ext uri="{FF2B5EF4-FFF2-40B4-BE49-F238E27FC236}">
                <a16:creationId xmlns:a16="http://schemas.microsoft.com/office/drawing/2014/main" id="{933573BB-3B74-BC4D-9CC0-2F4C194FF898}"/>
              </a:ext>
            </a:extLst>
          </p:cNvPr>
          <p:cNvCxnSpPr/>
          <p:nvPr/>
        </p:nvCxnSpPr>
        <p:spPr>
          <a:xfrm>
            <a:off x="357809" y="2951921"/>
            <a:ext cx="8481391"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向上箭號圖說文字 63">
            <a:extLst>
              <a:ext uri="{FF2B5EF4-FFF2-40B4-BE49-F238E27FC236}">
                <a16:creationId xmlns:a16="http://schemas.microsoft.com/office/drawing/2014/main" id="{FB499268-53A7-A448-8257-B7CCE1F90F10}"/>
              </a:ext>
            </a:extLst>
          </p:cNvPr>
          <p:cNvSpPr/>
          <p:nvPr/>
        </p:nvSpPr>
        <p:spPr>
          <a:xfrm>
            <a:off x="7329562" y="1749287"/>
            <a:ext cx="1874073" cy="1071185"/>
          </a:xfrm>
          <a:prstGeom prst="up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目錄系統</a:t>
            </a:r>
            <a:endParaRPr kumimoji="1" lang="en-US" altLang="zh-TW" dirty="0"/>
          </a:p>
          <a:p>
            <a:pPr algn="ctr"/>
            <a:r>
              <a:rPr kumimoji="1" lang="zh-TW" altLang="en-US" dirty="0"/>
              <a:t>（路徑名）</a:t>
            </a:r>
          </a:p>
        </p:txBody>
      </p:sp>
      <p:sp>
        <p:nvSpPr>
          <p:cNvPr id="65" name="向下箭號圖說文字 64">
            <a:extLst>
              <a:ext uri="{FF2B5EF4-FFF2-40B4-BE49-F238E27FC236}">
                <a16:creationId xmlns:a16="http://schemas.microsoft.com/office/drawing/2014/main" id="{27370E07-B1F4-7343-81AC-43A9AA1290B6}"/>
              </a:ext>
            </a:extLst>
          </p:cNvPr>
          <p:cNvSpPr/>
          <p:nvPr/>
        </p:nvSpPr>
        <p:spPr>
          <a:xfrm>
            <a:off x="7329838" y="3081130"/>
            <a:ext cx="1874073" cy="1090268"/>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檔案系統</a:t>
            </a:r>
            <a:endParaRPr kumimoji="1" lang="en-US" altLang="zh-TW" dirty="0"/>
          </a:p>
          <a:p>
            <a:pPr algn="ctr"/>
            <a:r>
              <a:rPr kumimoji="1" lang="zh-TW" altLang="en-US" dirty="0"/>
              <a:t>（以數字編號）</a:t>
            </a:r>
          </a:p>
        </p:txBody>
      </p:sp>
    </p:spTree>
    <p:extLst>
      <p:ext uri="{BB962C8B-B14F-4D97-AF65-F5344CB8AC3E}">
        <p14:creationId xmlns:p14="http://schemas.microsoft.com/office/powerpoint/2010/main" val="364558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3">
            <a:duotone>
              <a:prstClr val="black"/>
              <a:schemeClr val="accent2">
                <a:tint val="45000"/>
                <a:satMod val="400000"/>
              </a:schemeClr>
            </a:duotone>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掛載另外一個檔案系統</a:t>
            </a:r>
          </a:p>
        </p:txBody>
      </p:sp>
      <p:sp>
        <p:nvSpPr>
          <p:cNvPr id="16" name="摺角紙張 15">
            <a:extLst>
              <a:ext uri="{FF2B5EF4-FFF2-40B4-BE49-F238E27FC236}">
                <a16:creationId xmlns:a16="http://schemas.microsoft.com/office/drawing/2014/main" id="{562B1414-6083-BB49-87B6-1E667DCA2821}"/>
              </a:ext>
            </a:extLst>
          </p:cNvPr>
          <p:cNvSpPr/>
          <p:nvPr/>
        </p:nvSpPr>
        <p:spPr>
          <a:xfrm>
            <a:off x="2245862" y="4781550"/>
            <a:ext cx="4081214" cy="1272209"/>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p>
            <a:r>
              <a:rPr kumimoji="1" lang="en-US" altLang="zh-TW" dirty="0"/>
              <a:t>/dev/</a:t>
            </a:r>
            <a:r>
              <a:rPr kumimoji="1" lang="en-US" altLang="zh-TW" dirty="0" err="1"/>
              <a:t>sda</a:t>
            </a:r>
            <a:r>
              <a:rPr kumimoji="1" lang="en-US" altLang="zh-TW" dirty="0"/>
              <a:t> </a:t>
            </a:r>
            <a:r>
              <a:rPr kumimoji="1" lang="zh-TW" altLang="en-US" dirty="0"/>
              <a:t>，</a:t>
            </a:r>
            <a:r>
              <a:rPr kumimoji="1" lang="en-US" altLang="zh-TW" dirty="0" err="1"/>
              <a:t>btrfs</a:t>
            </a:r>
            <a:r>
              <a:rPr kumimoji="1" lang="en-US" altLang="zh-TW" dirty="0"/>
              <a:t> =&gt;  /</a:t>
            </a:r>
          </a:p>
          <a:p>
            <a:r>
              <a:rPr kumimoji="1" lang="en-US" altLang="zh-TW" dirty="0"/>
              <a:t>/dev/</a:t>
            </a:r>
            <a:r>
              <a:rPr kumimoji="1" lang="en-US" altLang="zh-TW" dirty="0" err="1"/>
              <a:t>sda</a:t>
            </a:r>
            <a:r>
              <a:rPr kumimoji="1" lang="en-US" altLang="zh-TW" dirty="0"/>
              <a:t> </a:t>
            </a:r>
            <a:r>
              <a:rPr kumimoji="1" lang="zh-TW" altLang="en-US" dirty="0"/>
              <a:t>，</a:t>
            </a:r>
            <a:r>
              <a:rPr kumimoji="1" lang="en-US" altLang="zh-TW" dirty="0"/>
              <a:t>ext4 =&gt; /home</a:t>
            </a:r>
            <a:endParaRPr kumimoji="1" lang="zh-TW" altLang="en-US" dirty="0"/>
          </a:p>
        </p:txBody>
      </p:sp>
      <p:sp>
        <p:nvSpPr>
          <p:cNvPr id="19" name="矩形 18">
            <a:extLst>
              <a:ext uri="{FF2B5EF4-FFF2-40B4-BE49-F238E27FC236}">
                <a16:creationId xmlns:a16="http://schemas.microsoft.com/office/drawing/2014/main" id="{DF23F0B2-6024-7145-BF64-9C1E433AB5D0}"/>
              </a:ext>
            </a:extLst>
          </p:cNvPr>
          <p:cNvSpPr/>
          <p:nvPr/>
        </p:nvSpPr>
        <p:spPr>
          <a:xfrm>
            <a:off x="5888935" y="6385748"/>
            <a:ext cx="6096000" cy="276999"/>
          </a:xfrm>
          <a:prstGeom prst="rect">
            <a:avLst/>
          </a:prstGeom>
        </p:spPr>
        <p:txBody>
          <a:bodyPr>
            <a:spAutoFit/>
          </a:bodyPr>
          <a:lstStyle/>
          <a:p>
            <a:r>
              <a:rPr lang="zh-CN" altLang="en-US" sz="1200" dirty="0">
                <a:hlinkClick r:id="rId4"/>
              </a:rPr>
              <a:t>圖片來源：</a:t>
            </a:r>
            <a:r>
              <a:rPr lang="en" altLang="zh-TW" sz="1200" dirty="0">
                <a:hlinkClick r:id="rId4"/>
              </a:rPr>
              <a:t>http://chittagongit.com//images/settings-icon-png/settings-icon-png-3.jpg</a:t>
            </a:r>
            <a:endParaRPr lang="zh-TW" altLang="en-US" sz="1200" dirty="0"/>
          </a:p>
        </p:txBody>
      </p:sp>
      <p:sp>
        <p:nvSpPr>
          <p:cNvPr id="30" name="矩形 29">
            <a:extLst>
              <a:ext uri="{FF2B5EF4-FFF2-40B4-BE49-F238E27FC236}">
                <a16:creationId xmlns:a16="http://schemas.microsoft.com/office/drawing/2014/main" id="{B79EBF45-7470-6443-B09E-F6F15B69C535}"/>
              </a:ext>
            </a:extLst>
          </p:cNvPr>
          <p:cNvSpPr/>
          <p:nvPr/>
        </p:nvSpPr>
        <p:spPr>
          <a:xfrm>
            <a:off x="2245860" y="4501875"/>
            <a:ext cx="4081215" cy="27775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TW" dirty="0"/>
              <a:t>/</a:t>
            </a:r>
            <a:r>
              <a:rPr kumimoji="1" lang="en-US" altLang="zh-TW" dirty="0" err="1"/>
              <a:t>etc</a:t>
            </a:r>
            <a:r>
              <a:rPr kumimoji="1" lang="en-US" altLang="zh-TW" dirty="0"/>
              <a:t>/</a:t>
            </a:r>
            <a:r>
              <a:rPr kumimoji="1" lang="en-US" altLang="zh-TW" dirty="0" err="1"/>
              <a:t>fstab</a:t>
            </a:r>
            <a:endParaRPr kumimoji="1" lang="zh-TW" altLang="en-US" dirty="0"/>
          </a:p>
        </p:txBody>
      </p:sp>
      <p:pic>
        <p:nvPicPr>
          <p:cNvPr id="17" name="圖片 16">
            <a:extLst>
              <a:ext uri="{FF2B5EF4-FFF2-40B4-BE49-F238E27FC236}">
                <a16:creationId xmlns:a16="http://schemas.microsoft.com/office/drawing/2014/main" id="{C783F0D2-8342-1D41-B424-16ABFC98CDFB}"/>
              </a:ext>
            </a:extLst>
          </p:cNvPr>
          <p:cNvPicPr>
            <a:picLocks noChangeAspect="1"/>
          </p:cNvPicPr>
          <p:nvPr/>
        </p:nvPicPr>
        <p:blipFill>
          <a:blip r:embed="rId5"/>
          <a:stretch>
            <a:fillRect/>
          </a:stretch>
        </p:blipFill>
        <p:spPr>
          <a:xfrm>
            <a:off x="1754700" y="4109581"/>
            <a:ext cx="943010" cy="943010"/>
          </a:xfrm>
          <a:prstGeom prst="rect">
            <a:avLst/>
          </a:prstGeom>
        </p:spPr>
      </p:pic>
    </p:spTree>
    <p:extLst>
      <p:ext uri="{BB962C8B-B14F-4D97-AF65-F5344CB8AC3E}">
        <p14:creationId xmlns:p14="http://schemas.microsoft.com/office/powerpoint/2010/main" val="29410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3">
            <a:duotone>
              <a:prstClr val="black"/>
              <a:schemeClr val="accent2">
                <a:tint val="45000"/>
                <a:satMod val="400000"/>
              </a:schemeClr>
            </a:duotone>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a:t>hardlink-1</a:t>
            </a:r>
            <a:endParaRPr kumimoji="1" lang="zh-TW" altLang="en-US" sz="800" dirty="0"/>
          </a:p>
        </p:txBody>
      </p:sp>
      <p:grpSp>
        <p:nvGrpSpPr>
          <p:cNvPr id="17" name="群組 16">
            <a:extLst>
              <a:ext uri="{FF2B5EF4-FFF2-40B4-BE49-F238E27FC236}">
                <a16:creationId xmlns:a16="http://schemas.microsoft.com/office/drawing/2014/main" id="{9F32DA05-3176-CF48-A2A2-904C7E53B84B}"/>
              </a:ext>
            </a:extLst>
          </p:cNvPr>
          <p:cNvGrpSpPr/>
          <p:nvPr/>
        </p:nvGrpSpPr>
        <p:grpSpPr>
          <a:xfrm>
            <a:off x="2765864" y="2088339"/>
            <a:ext cx="335560" cy="979538"/>
            <a:chOff x="2765864" y="2088339"/>
            <a:chExt cx="335560" cy="979538"/>
          </a:xfrm>
        </p:grpSpPr>
        <p:sp>
          <p:nvSpPr>
            <p:cNvPr id="62" name="橢圓 61">
              <a:extLst>
                <a:ext uri="{FF2B5EF4-FFF2-40B4-BE49-F238E27FC236}">
                  <a16:creationId xmlns:a16="http://schemas.microsoft.com/office/drawing/2014/main" id="{8F90C1D4-CEDC-364B-BE60-6A8E66D32B8A}"/>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64" name="直線箭頭接點 63">
              <a:extLst>
                <a:ext uri="{FF2B5EF4-FFF2-40B4-BE49-F238E27FC236}">
                  <a16:creationId xmlns:a16="http://schemas.microsoft.com/office/drawing/2014/main" id="{914DF2FA-BC29-9D40-8BE7-39907A1B6B1B}"/>
                </a:ext>
              </a:extLst>
            </p:cNvPr>
            <p:cNvCxnSpPr>
              <a:cxnSpLocks/>
              <a:endCxn id="25" idx="0"/>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3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1.11111E-6 L 0.43959 0.06597 " pathEditMode="relative" rAng="0" ptsTypes="AA">
                                      <p:cBhvr>
                                        <p:cTn id="6" dur="2000" fill="hold"/>
                                        <p:tgtEl>
                                          <p:spTgt spid="17"/>
                                        </p:tgtEl>
                                        <p:attrNameLst>
                                          <p:attrName>ppt_x</p:attrName>
                                          <p:attrName>ppt_y</p:attrName>
                                        </p:attrNameLst>
                                      </p:cBhvr>
                                      <p:rCtr x="21966"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3">
            <a:duotone>
              <a:prstClr val="black"/>
              <a:schemeClr val="accent2">
                <a:tint val="45000"/>
                <a:satMod val="400000"/>
              </a:schemeClr>
            </a:duotone>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a:t>hardlink-2</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1320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C42CB436-FF02-5743-BA8D-A19E3780D21A}"/>
              </a:ext>
            </a:extLst>
          </p:cNvPr>
          <p:cNvGrpSpPr/>
          <p:nvPr/>
        </p:nvGrpSpPr>
        <p:grpSpPr>
          <a:xfrm>
            <a:off x="7087842" y="2826163"/>
            <a:ext cx="4167809" cy="2517362"/>
            <a:chOff x="7087842" y="2826163"/>
            <a:chExt cx="4167809" cy="2517362"/>
          </a:xfrm>
        </p:grpSpPr>
        <p:sp>
          <p:nvSpPr>
            <p:cNvPr id="11" name="三角形 10">
              <a:extLst>
                <a:ext uri="{FF2B5EF4-FFF2-40B4-BE49-F238E27FC236}">
                  <a16:creationId xmlns:a16="http://schemas.microsoft.com/office/drawing/2014/main" id="{A37455C8-CC99-C644-8B81-0449CD3E7D27}"/>
                </a:ext>
              </a:extLst>
            </p:cNvPr>
            <p:cNvSpPr/>
            <p:nvPr/>
          </p:nvSpPr>
          <p:spPr>
            <a:xfrm>
              <a:off x="7087842" y="2938256"/>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a:duotone>
                <a:schemeClr val="accent4">
                  <a:shade val="45000"/>
                  <a:satMod val="135000"/>
                </a:schemeClr>
                <a:prstClr val="white"/>
              </a:duotone>
            </a:blip>
            <a:stretch>
              <a:fillRect/>
            </a:stretch>
          </p:blipFill>
          <p:spPr>
            <a:xfrm>
              <a:off x="8836022" y="2826163"/>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07921" y="2938256"/>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3">
              <a:duotone>
                <a:schemeClr val="accent2">
                  <a:shade val="45000"/>
                  <a:satMod val="135000"/>
                </a:schemeClr>
                <a:prstClr val="white"/>
              </a:duotone>
            </a:blip>
            <a:stretch>
              <a:fillRect/>
            </a:stretch>
          </p:blipFill>
          <p:spPr>
            <a:xfrm>
              <a:off x="9823173" y="3548959"/>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00159" y="3714887"/>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sp>
          <p:nvSpPr>
            <p:cNvPr id="76" name="橢圓 75">
              <a:extLst>
                <a:ext uri="{FF2B5EF4-FFF2-40B4-BE49-F238E27FC236}">
                  <a16:creationId xmlns:a16="http://schemas.microsoft.com/office/drawing/2014/main" id="{5CBC6D04-4382-724B-A29E-94B9D3E4F047}"/>
                </a:ext>
              </a:extLst>
            </p:cNvPr>
            <p:cNvSpPr/>
            <p:nvPr/>
          </p:nvSpPr>
          <p:spPr>
            <a:xfrm>
              <a:off x="7956961"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49064"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78" name="橢圓 77">
              <a:extLst>
                <a:ext uri="{FF2B5EF4-FFF2-40B4-BE49-F238E27FC236}">
                  <a16:creationId xmlns:a16="http://schemas.microsoft.com/office/drawing/2014/main" id="{73A06E60-784E-E841-8F06-DA9AEEF9D94B}"/>
                </a:ext>
              </a:extLst>
            </p:cNvPr>
            <p:cNvSpPr/>
            <p:nvPr/>
          </p:nvSpPr>
          <p:spPr>
            <a:xfrm>
              <a:off x="8528462"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20565"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94" name="橢圓 93">
              <a:extLst>
                <a:ext uri="{FF2B5EF4-FFF2-40B4-BE49-F238E27FC236}">
                  <a16:creationId xmlns:a16="http://schemas.microsoft.com/office/drawing/2014/main" id="{A84CA333-61C3-6249-8D39-3309DBB76255}"/>
                </a:ext>
              </a:extLst>
            </p:cNvPr>
            <p:cNvSpPr/>
            <p:nvPr/>
          </p:nvSpPr>
          <p:spPr>
            <a:xfrm>
              <a:off x="10221980" y="396615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87" name="橢圓 86">
              <a:extLst>
                <a:ext uri="{FF2B5EF4-FFF2-40B4-BE49-F238E27FC236}">
                  <a16:creationId xmlns:a16="http://schemas.microsoft.com/office/drawing/2014/main" id="{C4E9CA5A-EEAC-2C48-9D5A-4FE397DB5577}"/>
                </a:ext>
              </a:extLst>
            </p:cNvPr>
            <p:cNvSpPr/>
            <p:nvPr/>
          </p:nvSpPr>
          <p:spPr>
            <a:xfrm>
              <a:off x="8089095" y="4431343"/>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gr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32525" y="2938256"/>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4"/>
          <a:stretch>
            <a:fillRect/>
          </a:stretch>
        </p:blipFill>
        <p:spPr>
          <a:xfrm>
            <a:off x="2638702" y="4982402"/>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4"/>
          <a:stretch>
            <a:fillRect/>
          </a:stretch>
        </p:blipFill>
        <p:spPr>
          <a:xfrm>
            <a:off x="3376407" y="4982401"/>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4"/>
          <a:stretch>
            <a:fillRect/>
          </a:stretch>
        </p:blipFill>
        <p:spPr>
          <a:xfrm>
            <a:off x="4114112" y="4982401"/>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4"/>
          <a:stretch>
            <a:fillRect/>
          </a:stretch>
        </p:blipFill>
        <p:spPr>
          <a:xfrm>
            <a:off x="4851817" y="4982400"/>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4"/>
          <a:stretch>
            <a:fillRect/>
          </a:stretch>
        </p:blipFill>
        <p:spPr>
          <a:xfrm>
            <a:off x="5589520" y="4982399"/>
            <a:ext cx="868293" cy="868293"/>
          </a:xfrm>
          <a:prstGeom prst="rect">
            <a:avLst/>
          </a:prstGeom>
        </p:spPr>
      </p:pic>
      <p:grpSp>
        <p:nvGrpSpPr>
          <p:cNvPr id="16" name="群組 15">
            <a:extLst>
              <a:ext uri="{FF2B5EF4-FFF2-40B4-BE49-F238E27FC236}">
                <a16:creationId xmlns:a16="http://schemas.microsoft.com/office/drawing/2014/main" id="{11662428-2D65-E84A-A2D0-A71DD7819D10}"/>
              </a:ext>
            </a:extLst>
          </p:cNvPr>
          <p:cNvGrpSpPr/>
          <p:nvPr/>
        </p:nvGrpSpPr>
        <p:grpSpPr>
          <a:xfrm>
            <a:off x="1900997" y="4982403"/>
            <a:ext cx="868293" cy="868293"/>
            <a:chOff x="1900997" y="4982403"/>
            <a:chExt cx="868293" cy="868293"/>
          </a:xfrm>
        </p:grpSpPr>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4"/>
            <a:stretch>
              <a:fillRect/>
            </a:stretch>
          </p:blipFill>
          <p:spPr>
            <a:xfrm>
              <a:off x="1900997" y="4982403"/>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38155" y="5247447"/>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grpSp>
      <p:sp>
        <p:nvSpPr>
          <p:cNvPr id="37" name="文字方塊 36">
            <a:extLst>
              <a:ext uri="{FF2B5EF4-FFF2-40B4-BE49-F238E27FC236}">
                <a16:creationId xmlns:a16="http://schemas.microsoft.com/office/drawing/2014/main" id="{A6F21513-D86A-C649-92E9-B4CA076FEFCA}"/>
              </a:ext>
            </a:extLst>
          </p:cNvPr>
          <p:cNvSpPr txBox="1"/>
          <p:nvPr/>
        </p:nvSpPr>
        <p:spPr>
          <a:xfrm>
            <a:off x="2875862" y="5218709"/>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30132" y="5218709"/>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55964" y="5227567"/>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083174" y="5218708"/>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44902" y="5227566"/>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4">
            <a:duotone>
              <a:prstClr val="black"/>
              <a:schemeClr val="accent2">
                <a:tint val="45000"/>
                <a:satMod val="400000"/>
              </a:schemeClr>
            </a:duotone>
          </a:blip>
          <a:stretch>
            <a:fillRect/>
          </a:stretch>
        </p:blipFill>
        <p:spPr>
          <a:xfrm>
            <a:off x="7380771" y="5380241"/>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4">
            <a:duotone>
              <a:prstClr val="black"/>
              <a:schemeClr val="accent2">
                <a:tint val="45000"/>
                <a:satMod val="400000"/>
              </a:schemeClr>
            </a:duotone>
          </a:blip>
          <a:stretch>
            <a:fillRect/>
          </a:stretch>
        </p:blipFill>
        <p:spPr>
          <a:xfrm>
            <a:off x="8856181" y="5380239"/>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4">
            <a:duotone>
              <a:prstClr val="black"/>
              <a:schemeClr val="accent2">
                <a:tint val="45000"/>
                <a:satMod val="400000"/>
              </a:schemeClr>
            </a:duotone>
          </a:blip>
          <a:stretch>
            <a:fillRect/>
          </a:stretch>
        </p:blipFill>
        <p:spPr>
          <a:xfrm>
            <a:off x="9593886" y="5380239"/>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4">
            <a:duotone>
              <a:prstClr val="black"/>
              <a:schemeClr val="accent2">
                <a:tint val="45000"/>
                <a:satMod val="400000"/>
              </a:schemeClr>
            </a:duotone>
          </a:blip>
          <a:stretch>
            <a:fillRect/>
          </a:stretch>
        </p:blipFill>
        <p:spPr>
          <a:xfrm>
            <a:off x="10331591" y="5380238"/>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17929" y="5645285"/>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grpSp>
        <p:nvGrpSpPr>
          <p:cNvPr id="30" name="群組 29">
            <a:extLst>
              <a:ext uri="{FF2B5EF4-FFF2-40B4-BE49-F238E27FC236}">
                <a16:creationId xmlns:a16="http://schemas.microsoft.com/office/drawing/2014/main" id="{A3424346-4FB4-394B-A521-6071F46896E3}"/>
              </a:ext>
            </a:extLst>
          </p:cNvPr>
          <p:cNvGrpSpPr/>
          <p:nvPr/>
        </p:nvGrpSpPr>
        <p:grpSpPr>
          <a:xfrm>
            <a:off x="8118476" y="5380240"/>
            <a:ext cx="868293" cy="868293"/>
            <a:chOff x="8118476" y="5380240"/>
            <a:chExt cx="868293" cy="868293"/>
          </a:xfrm>
        </p:grpSpPr>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4">
              <a:duotone>
                <a:prstClr val="black"/>
                <a:schemeClr val="accent2">
                  <a:tint val="45000"/>
                  <a:satMod val="400000"/>
                </a:schemeClr>
              </a:duotone>
            </a:blip>
            <a:stretch>
              <a:fillRect/>
            </a:stretch>
          </p:blipFill>
          <p:spPr>
            <a:xfrm>
              <a:off x="8118476" y="5380240"/>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55636" y="5616547"/>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grpSp>
      <p:sp>
        <p:nvSpPr>
          <p:cNvPr id="49" name="文字方塊 48">
            <a:extLst>
              <a:ext uri="{FF2B5EF4-FFF2-40B4-BE49-F238E27FC236}">
                <a16:creationId xmlns:a16="http://schemas.microsoft.com/office/drawing/2014/main" id="{6E02F6DD-3D35-0F44-824D-6B40D3C274E4}"/>
              </a:ext>
            </a:extLst>
          </p:cNvPr>
          <p:cNvSpPr txBox="1"/>
          <p:nvPr/>
        </p:nvSpPr>
        <p:spPr>
          <a:xfrm>
            <a:off x="9109906" y="5616547"/>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35738" y="5625405"/>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62948" y="5616546"/>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grpSp>
        <p:nvGrpSpPr>
          <p:cNvPr id="15" name="群組 14">
            <a:extLst>
              <a:ext uri="{FF2B5EF4-FFF2-40B4-BE49-F238E27FC236}">
                <a16:creationId xmlns:a16="http://schemas.microsoft.com/office/drawing/2014/main" id="{CF57FC69-6E99-D94C-AEE2-9FF52FB7CF63}"/>
              </a:ext>
            </a:extLst>
          </p:cNvPr>
          <p:cNvGrpSpPr/>
          <p:nvPr/>
        </p:nvGrpSpPr>
        <p:grpSpPr>
          <a:xfrm>
            <a:off x="2052016" y="1969190"/>
            <a:ext cx="4167809" cy="2897256"/>
            <a:chOff x="2052016" y="1969190"/>
            <a:chExt cx="4167809" cy="2897256"/>
          </a:xfrm>
        </p:grpSpPr>
        <p:sp>
          <p:nvSpPr>
            <p:cNvPr id="2" name="三角形 1">
              <a:extLst>
                <a:ext uri="{FF2B5EF4-FFF2-40B4-BE49-F238E27FC236}">
                  <a16:creationId xmlns:a16="http://schemas.microsoft.com/office/drawing/2014/main" id="{B0D661E6-D4B9-9046-8EDA-CB8C30C64C5E}"/>
                </a:ext>
              </a:extLst>
            </p:cNvPr>
            <p:cNvSpPr/>
            <p:nvPr/>
          </p:nvSpPr>
          <p:spPr>
            <a:xfrm>
              <a:off x="2052016" y="2331969"/>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3"/>
            <a:stretch>
              <a:fillRect/>
            </a:stretch>
          </p:blipFill>
          <p:spPr>
            <a:xfrm>
              <a:off x="3711302" y="3698046"/>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3"/>
            <a:stretch>
              <a:fillRect/>
            </a:stretch>
          </p:blipFill>
          <p:spPr>
            <a:xfrm>
              <a:off x="3216553" y="2705238"/>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3"/>
            <a:stretch>
              <a:fillRect/>
            </a:stretch>
          </p:blipFill>
          <p:spPr>
            <a:xfrm>
              <a:off x="4429678" y="3079612"/>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37976" y="4066347"/>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397653" y="3418647"/>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52557" y="3044273"/>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3"/>
            <a:stretch>
              <a:fillRect/>
            </a:stretch>
          </p:blipFill>
          <p:spPr>
            <a:xfrm>
              <a:off x="4052267" y="1969190"/>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890755" y="2086804"/>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sp>
          <p:nvSpPr>
            <p:cNvPr id="52" name="橢圓 51">
              <a:extLst>
                <a:ext uri="{FF2B5EF4-FFF2-40B4-BE49-F238E27FC236}">
                  <a16:creationId xmlns:a16="http://schemas.microsoft.com/office/drawing/2014/main" id="{5B3227D4-AA5C-8E4E-8EB6-3E89D0E849CC}"/>
                </a:ext>
              </a:extLst>
            </p:cNvPr>
            <p:cNvSpPr/>
            <p:nvPr/>
          </p:nvSpPr>
          <p:spPr>
            <a:xfrm>
              <a:off x="3419199" y="35014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11302" y="350865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43692" y="443019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71304" y="3802683"/>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14442" y="263483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53808" y="263483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gr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35144" y="3651348"/>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072849" y="3658527"/>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10554" y="4580073"/>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48259" y="2810427"/>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41604" y="2810427"/>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21180" y="3952559"/>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14918" y="4921112"/>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380507" y="4921112"/>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08054" y="4903161"/>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50900" y="4890328"/>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54503" y="4178455"/>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35144" y="3651348"/>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58588" y="4701891"/>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標題 13">
            <a:extLst>
              <a:ext uri="{FF2B5EF4-FFF2-40B4-BE49-F238E27FC236}">
                <a16:creationId xmlns:a16="http://schemas.microsoft.com/office/drawing/2014/main" id="{C36E6599-B123-6045-B187-5DCB67B8E35E}"/>
              </a:ext>
            </a:extLst>
          </p:cNvPr>
          <p:cNvSpPr>
            <a:spLocks noGrp="1"/>
          </p:cNvSpPr>
          <p:nvPr>
            <p:ph type="title"/>
          </p:nvPr>
        </p:nvSpPr>
        <p:spPr/>
        <p:txBody>
          <a:bodyPr/>
          <a:lstStyle/>
          <a:p>
            <a:r>
              <a:rPr lang="en-US" altLang="zh-TW" dirty="0"/>
              <a:t>hard link</a:t>
            </a:r>
            <a:r>
              <a:rPr lang="zh-CN" altLang="en-US" dirty="0"/>
              <a:t>的權限</a:t>
            </a:r>
            <a:r>
              <a:rPr lang="en-US" altLang="zh-CN" dirty="0"/>
              <a:t>-1</a:t>
            </a:r>
            <a:endParaRPr lang="zh-TW" altLang="en-US" dirty="0"/>
          </a:p>
        </p:txBody>
      </p:sp>
    </p:spTree>
    <p:extLst>
      <p:ext uri="{BB962C8B-B14F-4D97-AF65-F5344CB8AC3E}">
        <p14:creationId xmlns:p14="http://schemas.microsoft.com/office/powerpoint/2010/main" val="427956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85A355-131E-4A41-8B89-D70662505601}"/>
              </a:ext>
            </a:extLst>
          </p:cNvPr>
          <p:cNvSpPr>
            <a:spLocks noGrp="1"/>
          </p:cNvSpPr>
          <p:nvPr>
            <p:ph type="title"/>
          </p:nvPr>
        </p:nvSpPr>
        <p:spPr/>
        <p:txBody>
          <a:bodyPr/>
          <a:lstStyle/>
          <a:p>
            <a:r>
              <a:rPr kumimoji="1" lang="en-US" altLang="zh-TW" dirty="0"/>
              <a:t>UNIX</a:t>
            </a:r>
            <a:r>
              <a:rPr kumimoji="1" lang="zh-CN" altLang="en-US" dirty="0"/>
              <a:t>中的「</a:t>
            </a:r>
            <a:r>
              <a:rPr kumimoji="1" lang="en-US" altLang="zh-TW" dirty="0"/>
              <a:t>file</a:t>
            </a:r>
            <a:r>
              <a:rPr kumimoji="1" lang="zh-TW" altLang="en-US" dirty="0"/>
              <a:t>」</a:t>
            </a:r>
          </a:p>
        </p:txBody>
      </p:sp>
      <p:sp>
        <p:nvSpPr>
          <p:cNvPr id="3" name="矩形 2">
            <a:extLst>
              <a:ext uri="{FF2B5EF4-FFF2-40B4-BE49-F238E27FC236}">
                <a16:creationId xmlns:a16="http://schemas.microsoft.com/office/drawing/2014/main" id="{952B127A-2925-9741-86FC-DD9D1C82BBBE}"/>
              </a:ext>
            </a:extLst>
          </p:cNvPr>
          <p:cNvSpPr/>
          <p:nvPr/>
        </p:nvSpPr>
        <p:spPr>
          <a:xfrm>
            <a:off x="2693194" y="2712761"/>
            <a:ext cx="1293019" cy="471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err="1"/>
              <a:t>i</a:t>
            </a:r>
            <a:r>
              <a:rPr kumimoji="1" lang="en-US" altLang="zh-TW" dirty="0"/>
              <a:t>-node #</a:t>
            </a:r>
            <a:endParaRPr kumimoji="1" lang="zh-TW" altLang="en-US" dirty="0"/>
          </a:p>
        </p:txBody>
      </p:sp>
      <p:sp>
        <p:nvSpPr>
          <p:cNvPr id="4" name="矩形 3">
            <a:extLst>
              <a:ext uri="{FF2B5EF4-FFF2-40B4-BE49-F238E27FC236}">
                <a16:creationId xmlns:a16="http://schemas.microsoft.com/office/drawing/2014/main" id="{8D07451C-B2D8-7B42-B7BF-EFD8FCD8AAAB}"/>
              </a:ext>
            </a:extLst>
          </p:cNvPr>
          <p:cNvSpPr/>
          <p:nvPr/>
        </p:nvSpPr>
        <p:spPr>
          <a:xfrm>
            <a:off x="2693194" y="3184248"/>
            <a:ext cx="1293019" cy="24503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dirty="0"/>
              <a:t>檔案屬性</a:t>
            </a:r>
            <a:endParaRPr kumimoji="1" lang="en-US" altLang="zh-TW" dirty="0"/>
          </a:p>
          <a:p>
            <a:pPr algn="ctr"/>
            <a:r>
              <a:rPr kumimoji="1" lang="en-US" altLang="zh-TW" dirty="0"/>
              <a:t>(</a:t>
            </a:r>
            <a:r>
              <a:rPr kumimoji="1" lang="zh-CN" altLang="en-US" dirty="0"/>
              <a:t>包含權限</a:t>
            </a:r>
            <a:r>
              <a:rPr kumimoji="1" lang="en-US" altLang="zh-TW" dirty="0"/>
              <a:t>)</a:t>
            </a:r>
          </a:p>
          <a:p>
            <a:pPr algn="ctr"/>
            <a:r>
              <a:rPr kumimoji="1" lang="en-US" altLang="zh-TW" dirty="0"/>
              <a:t>(</a:t>
            </a:r>
            <a:r>
              <a:rPr kumimoji="1" lang="zh-TW" altLang="en-US" dirty="0"/>
              <a:t>包含日期</a:t>
            </a:r>
            <a:r>
              <a:rPr kumimoji="1" lang="en-US" altLang="zh-TW" dirty="0"/>
              <a:t>)</a:t>
            </a:r>
            <a:endParaRPr kumimoji="1" lang="zh-TW" altLang="en-US" dirty="0"/>
          </a:p>
        </p:txBody>
      </p:sp>
      <p:sp>
        <p:nvSpPr>
          <p:cNvPr id="5" name="矩形 4">
            <a:extLst>
              <a:ext uri="{FF2B5EF4-FFF2-40B4-BE49-F238E27FC236}">
                <a16:creationId xmlns:a16="http://schemas.microsoft.com/office/drawing/2014/main" id="{DD3BE15C-0CBB-D44B-B40D-36159011CEAE}"/>
              </a:ext>
            </a:extLst>
          </p:cNvPr>
          <p:cNvSpPr/>
          <p:nvPr/>
        </p:nvSpPr>
        <p:spPr>
          <a:xfrm>
            <a:off x="2693193" y="5634554"/>
            <a:ext cx="1293019" cy="60721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dirty="0"/>
              <a:t>檔案分佈</a:t>
            </a:r>
          </a:p>
        </p:txBody>
      </p:sp>
      <p:grpSp>
        <p:nvGrpSpPr>
          <p:cNvPr id="44" name="群組 43">
            <a:extLst>
              <a:ext uri="{FF2B5EF4-FFF2-40B4-BE49-F238E27FC236}">
                <a16:creationId xmlns:a16="http://schemas.microsoft.com/office/drawing/2014/main" id="{567E1D2D-9AB2-9847-8988-6288437ACE1A}"/>
              </a:ext>
            </a:extLst>
          </p:cNvPr>
          <p:cNvGrpSpPr/>
          <p:nvPr/>
        </p:nvGrpSpPr>
        <p:grpSpPr>
          <a:xfrm>
            <a:off x="6194873" y="77679"/>
            <a:ext cx="4167809" cy="2517362"/>
            <a:chOff x="7087842" y="2826163"/>
            <a:chExt cx="4167809" cy="2517362"/>
          </a:xfrm>
        </p:grpSpPr>
        <p:sp>
          <p:nvSpPr>
            <p:cNvPr id="45" name="三角形 44">
              <a:extLst>
                <a:ext uri="{FF2B5EF4-FFF2-40B4-BE49-F238E27FC236}">
                  <a16:creationId xmlns:a16="http://schemas.microsoft.com/office/drawing/2014/main" id="{A3964830-8C24-DB4A-88F2-EE5D38E2EBE7}"/>
                </a:ext>
              </a:extLst>
            </p:cNvPr>
            <p:cNvSpPr/>
            <p:nvPr/>
          </p:nvSpPr>
          <p:spPr>
            <a:xfrm>
              <a:off x="7087842" y="2938256"/>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pic>
          <p:nvPicPr>
            <p:cNvPr id="46" name="圖片 45">
              <a:extLst>
                <a:ext uri="{FF2B5EF4-FFF2-40B4-BE49-F238E27FC236}">
                  <a16:creationId xmlns:a16="http://schemas.microsoft.com/office/drawing/2014/main" id="{F9209C47-CB03-0F40-8668-387C6BCA809D}"/>
                </a:ext>
              </a:extLst>
            </p:cNvPr>
            <p:cNvPicPr>
              <a:picLocks noChangeAspect="1"/>
            </p:cNvPicPr>
            <p:nvPr/>
          </p:nvPicPr>
          <p:blipFill>
            <a:blip r:embed="rId3">
              <a:duotone>
                <a:schemeClr val="accent4">
                  <a:shade val="45000"/>
                  <a:satMod val="135000"/>
                </a:schemeClr>
                <a:prstClr val="white"/>
              </a:duotone>
            </a:blip>
            <a:stretch>
              <a:fillRect/>
            </a:stretch>
          </p:blipFill>
          <p:spPr>
            <a:xfrm>
              <a:off x="8836022" y="2826163"/>
              <a:ext cx="2287107" cy="2094949"/>
            </a:xfrm>
            <a:prstGeom prst="rect">
              <a:avLst/>
            </a:prstGeom>
          </p:spPr>
        </p:pic>
        <p:sp>
          <p:nvSpPr>
            <p:cNvPr id="47" name="橢圓 46">
              <a:extLst>
                <a:ext uri="{FF2B5EF4-FFF2-40B4-BE49-F238E27FC236}">
                  <a16:creationId xmlns:a16="http://schemas.microsoft.com/office/drawing/2014/main" id="{37A947C5-37C5-0D43-9691-6B9C09893593}"/>
                </a:ext>
              </a:extLst>
            </p:cNvPr>
            <p:cNvSpPr/>
            <p:nvPr/>
          </p:nvSpPr>
          <p:spPr>
            <a:xfrm>
              <a:off x="8707921" y="2938256"/>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48" name="圖片 47">
              <a:extLst>
                <a:ext uri="{FF2B5EF4-FFF2-40B4-BE49-F238E27FC236}">
                  <a16:creationId xmlns:a16="http://schemas.microsoft.com/office/drawing/2014/main" id="{95D8A8D0-67C0-B34F-B8C2-3E5829A39F91}"/>
                </a:ext>
              </a:extLst>
            </p:cNvPr>
            <p:cNvPicPr>
              <a:picLocks noChangeAspect="1"/>
            </p:cNvPicPr>
            <p:nvPr/>
          </p:nvPicPr>
          <p:blipFill>
            <a:blip r:embed="rId3">
              <a:duotone>
                <a:schemeClr val="accent2">
                  <a:shade val="45000"/>
                  <a:satMod val="135000"/>
                </a:schemeClr>
                <a:prstClr val="white"/>
              </a:duotone>
            </a:blip>
            <a:stretch>
              <a:fillRect/>
            </a:stretch>
          </p:blipFill>
          <p:spPr>
            <a:xfrm>
              <a:off x="9823173" y="3548959"/>
              <a:ext cx="858631" cy="858631"/>
            </a:xfrm>
            <a:prstGeom prst="rect">
              <a:avLst/>
            </a:prstGeom>
          </p:spPr>
        </p:pic>
        <p:sp>
          <p:nvSpPr>
            <p:cNvPr id="49" name="橢圓 48">
              <a:extLst>
                <a:ext uri="{FF2B5EF4-FFF2-40B4-BE49-F238E27FC236}">
                  <a16:creationId xmlns:a16="http://schemas.microsoft.com/office/drawing/2014/main" id="{49B06109-72ED-2A49-820E-E34AF24D9B48}"/>
                </a:ext>
              </a:extLst>
            </p:cNvPr>
            <p:cNvSpPr/>
            <p:nvPr/>
          </p:nvSpPr>
          <p:spPr>
            <a:xfrm>
              <a:off x="9000159" y="3714887"/>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sp>
          <p:nvSpPr>
            <p:cNvPr id="50" name="橢圓 49">
              <a:extLst>
                <a:ext uri="{FF2B5EF4-FFF2-40B4-BE49-F238E27FC236}">
                  <a16:creationId xmlns:a16="http://schemas.microsoft.com/office/drawing/2014/main" id="{7DA6A6C7-D15C-0345-9F37-D6CCD5D6EF62}"/>
                </a:ext>
              </a:extLst>
            </p:cNvPr>
            <p:cNvSpPr/>
            <p:nvPr/>
          </p:nvSpPr>
          <p:spPr>
            <a:xfrm>
              <a:off x="7956961"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1" name="橢圓 50">
              <a:extLst>
                <a:ext uri="{FF2B5EF4-FFF2-40B4-BE49-F238E27FC236}">
                  <a16:creationId xmlns:a16="http://schemas.microsoft.com/office/drawing/2014/main" id="{2F7AEB89-9951-8247-BEE7-F3EDD1EC76D7}"/>
                </a:ext>
              </a:extLst>
            </p:cNvPr>
            <p:cNvSpPr/>
            <p:nvPr/>
          </p:nvSpPr>
          <p:spPr>
            <a:xfrm>
              <a:off x="8249064"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52" name="橢圓 51">
              <a:extLst>
                <a:ext uri="{FF2B5EF4-FFF2-40B4-BE49-F238E27FC236}">
                  <a16:creationId xmlns:a16="http://schemas.microsoft.com/office/drawing/2014/main" id="{216F58B5-598A-4B4B-A405-D5CFAFC99F8B}"/>
                </a:ext>
              </a:extLst>
            </p:cNvPr>
            <p:cNvSpPr/>
            <p:nvPr/>
          </p:nvSpPr>
          <p:spPr>
            <a:xfrm>
              <a:off x="8528462"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AF2CFA6-BDD6-3342-B3CE-E39A912A9ED4}"/>
                </a:ext>
              </a:extLst>
            </p:cNvPr>
            <p:cNvSpPr/>
            <p:nvPr/>
          </p:nvSpPr>
          <p:spPr>
            <a:xfrm>
              <a:off x="8820565"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1666DE9D-3AC5-9749-B36B-7A71695DC750}"/>
                </a:ext>
              </a:extLst>
            </p:cNvPr>
            <p:cNvSpPr/>
            <p:nvPr/>
          </p:nvSpPr>
          <p:spPr>
            <a:xfrm>
              <a:off x="10221980" y="396615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7330564F-7E9E-BF42-ACB6-8C12EEFEA246}"/>
                </a:ext>
              </a:extLst>
            </p:cNvPr>
            <p:cNvSpPr/>
            <p:nvPr/>
          </p:nvSpPr>
          <p:spPr>
            <a:xfrm>
              <a:off x="8089095" y="4431343"/>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grpSp>
      <p:cxnSp>
        <p:nvCxnSpPr>
          <p:cNvPr id="56" name="直線箭頭接點 55">
            <a:extLst>
              <a:ext uri="{FF2B5EF4-FFF2-40B4-BE49-F238E27FC236}">
                <a16:creationId xmlns:a16="http://schemas.microsoft.com/office/drawing/2014/main" id="{4286B733-DE01-294C-80E6-A2CF803B1A0F}"/>
              </a:ext>
            </a:extLst>
          </p:cNvPr>
          <p:cNvCxnSpPr>
            <a:cxnSpLocks/>
          </p:cNvCxnSpPr>
          <p:nvPr/>
        </p:nvCxnSpPr>
        <p:spPr>
          <a:xfrm flipH="1">
            <a:off x="4336256" y="2110783"/>
            <a:ext cx="3019839" cy="1161055"/>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箭頭接點 56">
            <a:extLst>
              <a:ext uri="{FF2B5EF4-FFF2-40B4-BE49-F238E27FC236}">
                <a16:creationId xmlns:a16="http://schemas.microsoft.com/office/drawing/2014/main" id="{35F9ED35-C6FA-654A-BC89-87DD24A060E6}"/>
              </a:ext>
            </a:extLst>
          </p:cNvPr>
          <p:cNvCxnSpPr>
            <a:cxnSpLocks/>
          </p:cNvCxnSpPr>
          <p:nvPr/>
        </p:nvCxnSpPr>
        <p:spPr>
          <a:xfrm flipH="1">
            <a:off x="4192521" y="1871663"/>
            <a:ext cx="3003605" cy="1178718"/>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06BD8057-8C66-E84D-8305-A08C21A046AD}"/>
              </a:ext>
            </a:extLst>
          </p:cNvPr>
          <p:cNvGrpSpPr/>
          <p:nvPr/>
        </p:nvGrpSpPr>
        <p:grpSpPr>
          <a:xfrm>
            <a:off x="3552065" y="2973094"/>
            <a:ext cx="868293" cy="868293"/>
            <a:chOff x="8118476" y="5380240"/>
            <a:chExt cx="868293" cy="868293"/>
          </a:xfrm>
        </p:grpSpPr>
        <p:pic>
          <p:nvPicPr>
            <p:cNvPr id="67" name="圖片 66">
              <a:extLst>
                <a:ext uri="{FF2B5EF4-FFF2-40B4-BE49-F238E27FC236}">
                  <a16:creationId xmlns:a16="http://schemas.microsoft.com/office/drawing/2014/main" id="{5F79E3E1-472C-C443-8264-C6EADBD923EE}"/>
                </a:ext>
              </a:extLst>
            </p:cNvPr>
            <p:cNvPicPr>
              <a:picLocks noChangeAspect="1"/>
            </p:cNvPicPr>
            <p:nvPr/>
          </p:nvPicPr>
          <p:blipFill>
            <a:blip r:embed="rId4">
              <a:duotone>
                <a:prstClr val="black"/>
                <a:schemeClr val="accent2">
                  <a:tint val="45000"/>
                  <a:satMod val="400000"/>
                </a:schemeClr>
              </a:duotone>
            </a:blip>
            <a:stretch>
              <a:fillRect/>
            </a:stretch>
          </p:blipFill>
          <p:spPr>
            <a:xfrm>
              <a:off x="8118476" y="5380240"/>
              <a:ext cx="868293" cy="868293"/>
            </a:xfrm>
            <a:prstGeom prst="rect">
              <a:avLst/>
            </a:prstGeom>
          </p:spPr>
        </p:pic>
        <p:sp>
          <p:nvSpPr>
            <p:cNvPr id="68" name="文字方塊 67">
              <a:extLst>
                <a:ext uri="{FF2B5EF4-FFF2-40B4-BE49-F238E27FC236}">
                  <a16:creationId xmlns:a16="http://schemas.microsoft.com/office/drawing/2014/main" id="{7F56CDA7-0EF6-F349-9FEB-16F56EDE1C93}"/>
                </a:ext>
              </a:extLst>
            </p:cNvPr>
            <p:cNvSpPr txBox="1"/>
            <p:nvPr/>
          </p:nvSpPr>
          <p:spPr>
            <a:xfrm>
              <a:off x="8355636" y="5616547"/>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grpSp>
      <p:sp>
        <p:nvSpPr>
          <p:cNvPr id="69" name="摺角紙張 68">
            <a:extLst>
              <a:ext uri="{FF2B5EF4-FFF2-40B4-BE49-F238E27FC236}">
                <a16:creationId xmlns:a16="http://schemas.microsoft.com/office/drawing/2014/main" id="{0571D578-FFF2-E243-8652-74FCF6FFF21C}"/>
              </a:ext>
            </a:extLst>
          </p:cNvPr>
          <p:cNvSpPr/>
          <p:nvPr/>
        </p:nvSpPr>
        <p:spPr>
          <a:xfrm>
            <a:off x="5093495" y="3678210"/>
            <a:ext cx="6224587" cy="190330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t>因此「檔</a:t>
            </a:r>
            <a:r>
              <a:rPr kumimoji="1" lang="zh-CN" altLang="en-US" sz="2000" dirty="0"/>
              <a:t>名</a:t>
            </a:r>
            <a:r>
              <a:rPr kumimoji="1" lang="zh-TW" altLang="en-US" sz="2000" dirty="0"/>
              <a:t>Ｘ」和「檔名</a:t>
            </a:r>
            <a:r>
              <a:rPr kumimoji="1" lang="en-US" altLang="zh-TW" sz="2000" dirty="0"/>
              <a:t>2</a:t>
            </a:r>
            <a:r>
              <a:rPr kumimoji="1" lang="zh-TW" altLang="en-US" sz="2000" dirty="0"/>
              <a:t>」，具有相同的檔案權限</a:t>
            </a:r>
          </a:p>
        </p:txBody>
      </p:sp>
    </p:spTree>
    <p:extLst>
      <p:ext uri="{BB962C8B-B14F-4D97-AF65-F5344CB8AC3E}">
        <p14:creationId xmlns:p14="http://schemas.microsoft.com/office/powerpoint/2010/main" val="87291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CBF91D5-E0E1-4B6B-8AD5-EBAAF2DA55DB}"/>
              </a:ext>
            </a:extLst>
          </p:cNvPr>
          <p:cNvSpPr>
            <a:spLocks noGrp="1"/>
          </p:cNvSpPr>
          <p:nvPr>
            <p:ph type="title"/>
          </p:nvPr>
        </p:nvSpPr>
        <p:spPr/>
        <p:txBody>
          <a:bodyPr>
            <a:normAutofit/>
          </a:bodyPr>
          <a:lstStyle/>
          <a:p>
            <a:r>
              <a:rPr lang="zh-TW" altLang="en-US" sz="4400" dirty="0"/>
              <a:t>檔案的基本屬性 </a:t>
            </a:r>
            <a:r>
              <a:rPr lang="en-US" altLang="zh-TW" sz="4400" dirty="0"/>
              <a:t>(ls -</a:t>
            </a:r>
            <a:r>
              <a:rPr lang="en-US" altLang="zh-TW" sz="4400" dirty="0" err="1"/>
              <a:t>alh</a:t>
            </a:r>
            <a:r>
              <a:rPr lang="en-US" altLang="zh-TW" sz="4400" dirty="0"/>
              <a:t>)</a:t>
            </a:r>
            <a:endParaRPr lang="zh-TW" altLang="en-US" sz="4400" dirty="0"/>
          </a:p>
        </p:txBody>
      </p:sp>
      <p:sp>
        <p:nvSpPr>
          <p:cNvPr id="3" name="副標題 2">
            <a:extLst>
              <a:ext uri="{FF2B5EF4-FFF2-40B4-BE49-F238E27FC236}">
                <a16:creationId xmlns:a16="http://schemas.microsoft.com/office/drawing/2014/main" id="{97A60743-A20D-44F2-BA47-BE6A754F7375}"/>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2.5K Jan 28 09:59 .</a:t>
            </a:r>
            <a:r>
              <a:rPr lang="en-US" altLang="zh-TW" sz="2000" dirty="0" err="1">
                <a:latin typeface="Consolas" panose="020B0609020204030204" pitchFamily="49" charset="0"/>
                <a:cs typeface="Consolas" panose="020B0609020204030204" pitchFamily="49" charset="0"/>
              </a:rPr>
              <a:t>ICEauthority</a:t>
            </a:r>
            <a:endParaRPr lang="en-US" altLang="zh-TW" sz="2000" dirty="0">
              <a:latin typeface="Consolas" panose="020B0609020204030204" pitchFamily="49" charset="0"/>
              <a:cs typeface="Consolas" panose="020B0609020204030204" pitchFamily="49" charset="0"/>
            </a:endParaRPr>
          </a:p>
          <a:p>
            <a:pPr marL="0" indent="0">
              <a:buNone/>
            </a:pPr>
            <a:r>
              <a:rPr lang="en-US" altLang="zh-TW" sz="2000" dirty="0" err="1">
                <a:latin typeface="Consolas" panose="020B0609020204030204" pitchFamily="49" charset="0"/>
                <a:cs typeface="Consolas" panose="020B0609020204030204" pitchFamily="49" charset="0"/>
              </a:rPr>
              <a:t>drwx</a:t>
            </a:r>
            <a:r>
              <a:rPr lang="en-US" altLang="zh-TW" sz="2000" dirty="0">
                <a:latin typeface="Consolas" panose="020B0609020204030204" pitchFamily="49" charset="0"/>
                <a:cs typeface="Consolas" panose="020B0609020204030204" pitchFamily="49" charset="0"/>
              </a:rPr>
              <a:t>------  3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.local</a:t>
            </a:r>
          </a:p>
          <a:p>
            <a:pPr marL="0" indent="0">
              <a:buNone/>
            </a:pP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-r--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0 Jan 28 10:15 </a:t>
            </a:r>
            <a:r>
              <a:rPr lang="en-US" altLang="zh-TW" sz="2000" dirty="0" err="1">
                <a:latin typeface="Consolas" panose="020B0609020204030204" pitchFamily="49" charset="0"/>
                <a:cs typeface="Consolas" panose="020B0609020204030204" pitchFamily="49" charset="0"/>
              </a:rPr>
              <a:t>ltrace_dropbox</a:t>
            </a:r>
            <a:endParaRPr lang="en-US" altLang="zh-TW" sz="2000" dirty="0">
              <a:latin typeface="Consolas" panose="020B0609020204030204" pitchFamily="49" charset="0"/>
              <a:cs typeface="Consolas" panose="020B0609020204030204" pitchFamily="49" charset="0"/>
            </a:endParaRP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Music</a:t>
            </a: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.parallels</a:t>
            </a: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Pictures</a:t>
            </a:r>
          </a:p>
          <a:p>
            <a:pPr marL="0" indent="0">
              <a:buNone/>
            </a:pPr>
            <a:r>
              <a:rPr lang="en-US" altLang="zh-TW" sz="2000" dirty="0">
                <a:solidFill>
                  <a:srgbClr val="FFFF00"/>
                </a:solidFill>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-r--r--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675 Dec 29 05:41 .profile</a:t>
            </a:r>
          </a:p>
          <a:p>
            <a:pPr marL="0" indent="0">
              <a:buNone/>
            </a:pPr>
            <a:r>
              <a:rPr lang="en-US" altLang="zh-TW" sz="2000" dirty="0" err="1">
                <a:solidFill>
                  <a:srgbClr val="FFFF00"/>
                </a:solidFill>
                <a:latin typeface="Consolas" panose="020B0609020204030204" pitchFamily="49" charset="0"/>
                <a:cs typeface="Consolas" panose="020B0609020204030204" pitchFamily="49" charset="0"/>
              </a:rPr>
              <a:t>d</a:t>
            </a:r>
            <a:r>
              <a:rPr lang="en-US" altLang="zh-TW" sz="2000" dirty="0" err="1">
                <a:latin typeface="Consolas" panose="020B0609020204030204" pitchFamily="49" charset="0"/>
                <a:cs typeface="Consolas" panose="020B0609020204030204" pitchFamily="49" charset="0"/>
              </a:rPr>
              <a:t>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Public</a:t>
            </a:r>
          </a:p>
          <a:p>
            <a:pPr marL="0" indent="0">
              <a:buNone/>
            </a:pPr>
            <a:r>
              <a:rPr lang="en-US" altLang="zh-TW" sz="2000" dirty="0" err="1">
                <a:solidFill>
                  <a:srgbClr val="FFFF00"/>
                </a:solidFill>
                <a:latin typeface="Consolas" panose="020B0609020204030204" pitchFamily="49" charset="0"/>
                <a:cs typeface="Consolas" panose="020B0609020204030204" pitchFamily="49" charset="0"/>
              </a:rPr>
              <a:t>l</a:t>
            </a:r>
            <a:r>
              <a:rPr lang="en-US" altLang="zh-TW" sz="2000" dirty="0" err="1">
                <a:latin typeface="Consolas" panose="020B0609020204030204" pitchFamily="49" charset="0"/>
                <a:cs typeface="Consolas" panose="020B0609020204030204" pitchFamily="49" charset="0"/>
              </a:rPr>
              <a:t>rwxrwxrwx</a:t>
            </a:r>
            <a:r>
              <a:rPr lang="en-US" altLang="zh-TW" sz="2000" dirty="0">
                <a:latin typeface="Consolas" panose="020B0609020204030204" pitchFamily="49" charset="0"/>
                <a:cs typeface="Consolas" panose="020B0609020204030204" pitchFamily="49" charset="0"/>
              </a:rPr>
              <a:t>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57 Feb 23 09:44 </a:t>
            </a:r>
            <a:r>
              <a:rPr lang="en-US" altLang="zh-TW" sz="2000" dirty="0" err="1">
                <a:solidFill>
                  <a:srgbClr val="FFFF00"/>
                </a:solidFill>
                <a:latin typeface="Consolas" panose="020B0609020204030204" pitchFamily="49" charset="0"/>
                <a:cs typeface="Consolas" panose="020B0609020204030204" pitchFamily="49" charset="0"/>
              </a:rPr>
              <a:t>sp</a:t>
            </a:r>
            <a:r>
              <a:rPr lang="en-US" altLang="zh-TW" sz="2000" dirty="0">
                <a:solidFill>
                  <a:srgbClr val="FFFF00"/>
                </a:solidFill>
                <a:latin typeface="Consolas" panose="020B0609020204030204" pitchFamily="49" charset="0"/>
                <a:cs typeface="Consolas" panose="020B0609020204030204" pitchFamily="49" charset="0"/>
              </a:rPr>
              <a:t> -&gt; /home/shiwulo/Desktop/Parallels Shared Folders/Dropbox/</a:t>
            </a:r>
            <a:r>
              <a:rPr lang="en-US" altLang="zh-TW" sz="2000" dirty="0" err="1">
                <a:solidFill>
                  <a:srgbClr val="FFFF00"/>
                </a:solidFill>
                <a:latin typeface="Consolas" panose="020B0609020204030204" pitchFamily="49" charset="0"/>
                <a:cs typeface="Consolas" panose="020B0609020204030204" pitchFamily="49" charset="0"/>
              </a:rPr>
              <a:t>sp</a:t>
            </a:r>
            <a:endParaRPr lang="en-US" altLang="zh-TW" sz="2000" dirty="0">
              <a:solidFill>
                <a:srgbClr val="FFFF00"/>
              </a:solidFill>
              <a:latin typeface="Consolas" panose="020B0609020204030204" pitchFamily="49" charset="0"/>
              <a:cs typeface="Consolas" panose="020B0609020204030204" pitchFamily="49" charset="0"/>
            </a:endParaRPr>
          </a:p>
          <a:p>
            <a:pPr marL="0" indent="0">
              <a:buNone/>
            </a:pPr>
            <a:endParaRPr lang="zh-TW" alt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25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3">
            <a:duotone>
              <a:prstClr val="black"/>
              <a:schemeClr val="accent2">
                <a:tint val="45000"/>
                <a:satMod val="400000"/>
              </a:schemeClr>
            </a:duotone>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-1</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向右箭號圖說文字 29">
            <a:extLst>
              <a:ext uri="{FF2B5EF4-FFF2-40B4-BE49-F238E27FC236}">
                <a16:creationId xmlns:a16="http://schemas.microsoft.com/office/drawing/2014/main" id="{B5427DDA-B11A-D342-8F3A-E9475F24C1E6}"/>
              </a:ext>
            </a:extLst>
          </p:cNvPr>
          <p:cNvSpPr/>
          <p:nvPr/>
        </p:nvSpPr>
        <p:spPr>
          <a:xfrm>
            <a:off x="6951355" y="2665548"/>
            <a:ext cx="1034181" cy="402326"/>
          </a:xfrm>
          <a:prstGeom prst="righ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刪除</a:t>
            </a:r>
            <a:endParaRPr kumimoji="1" lang="zh-TW" altLang="en-US" sz="1600" dirty="0"/>
          </a:p>
        </p:txBody>
      </p:sp>
    </p:spTree>
    <p:extLst>
      <p:ext uri="{BB962C8B-B14F-4D97-AF65-F5344CB8AC3E}">
        <p14:creationId xmlns:p14="http://schemas.microsoft.com/office/powerpoint/2010/main" val="830973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-2</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07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-3</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2" name="向右箭號圖說文字 61">
            <a:extLst>
              <a:ext uri="{FF2B5EF4-FFF2-40B4-BE49-F238E27FC236}">
                <a16:creationId xmlns:a16="http://schemas.microsoft.com/office/drawing/2014/main" id="{62339BA9-7D36-234F-82F8-AA0578AB4E1E}"/>
              </a:ext>
            </a:extLst>
          </p:cNvPr>
          <p:cNvSpPr/>
          <p:nvPr/>
        </p:nvSpPr>
        <p:spPr>
          <a:xfrm>
            <a:off x="7331253" y="2693712"/>
            <a:ext cx="1034181" cy="402326"/>
          </a:xfrm>
          <a:prstGeom prst="righ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刪除</a:t>
            </a:r>
            <a:endParaRPr kumimoji="1" lang="zh-TW" altLang="en-US" sz="1600" dirty="0"/>
          </a:p>
        </p:txBody>
      </p:sp>
    </p:spTree>
    <p:extLst>
      <p:ext uri="{BB962C8B-B14F-4D97-AF65-F5344CB8AC3E}">
        <p14:creationId xmlns:p14="http://schemas.microsoft.com/office/powerpoint/2010/main" val="2161995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-4</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387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2">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2">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3">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3">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3">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3">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3"/>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128B7D0-E5C9-2640-8B50-D9E918ADBAC1}"/>
              </a:ext>
            </a:extLst>
          </p:cNvPr>
          <p:cNvSpPr/>
          <p:nvPr/>
        </p:nvSpPr>
        <p:spPr>
          <a:xfrm>
            <a:off x="4844980" y="5721020"/>
            <a:ext cx="7042220" cy="738664"/>
          </a:xfrm>
          <a:prstGeom prst="rect">
            <a:avLst/>
          </a:prstGeom>
          <a:solidFill>
            <a:schemeClr val="tx1"/>
          </a:solidFill>
        </p:spPr>
        <p:txBody>
          <a:bodyPr wrap="square">
            <a:spAutoFit/>
          </a:bodyPr>
          <a:lstStyle/>
          <a:p>
            <a:r>
              <a:rPr lang="en" altLang="zh-TW" sz="1200" dirty="0" err="1">
                <a:solidFill>
                  <a:srgbClr val="F2F2F2"/>
                </a:solidFill>
                <a:latin typeface="Monaco" pitchFamily="2" charset="0"/>
              </a:rPr>
              <a:t>drwxr</a:t>
            </a:r>
            <a:r>
              <a:rPr lang="en" altLang="zh-TW" sz="1200" dirty="0">
                <a:solidFill>
                  <a:srgbClr val="F2F2F2"/>
                </a:solidFill>
                <a:latin typeface="Monaco" pitchFamily="2" charset="0"/>
              </a:rPr>
              <a:t>-</a:t>
            </a:r>
            <a:r>
              <a:rPr lang="en" altLang="zh-TW" sz="1200" dirty="0" err="1">
                <a:solidFill>
                  <a:srgbClr val="F2F2F2"/>
                </a:solidFill>
                <a:latin typeface="Monaco" pitchFamily="2" charset="0"/>
              </a:rPr>
              <a:t>xr</a:t>
            </a:r>
            <a:r>
              <a:rPr lang="en" altLang="zh-TW" sz="1200" dirty="0">
                <a:solidFill>
                  <a:srgbClr val="F2F2F2"/>
                </a:solidFill>
                <a:latin typeface="Monaco" pitchFamily="2" charset="0"/>
              </a:rPr>
              <a:t>-x 4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4.0K  4</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9 10:45 </a:t>
            </a:r>
            <a:r>
              <a:rPr lang="en" altLang="zh-TW" sz="1200" dirty="0">
                <a:solidFill>
                  <a:srgbClr val="400BD9"/>
                </a:solidFill>
                <a:latin typeface="Monaco" pitchFamily="2" charset="0"/>
              </a:rPr>
              <a:t>ext4</a:t>
            </a:r>
            <a:endParaRPr lang="en" altLang="zh-TW" sz="1200" dirty="0">
              <a:solidFill>
                <a:srgbClr val="F2F2F2"/>
              </a:solidFill>
              <a:latin typeface="Monaco" pitchFamily="2" charset="0"/>
            </a:endParaRPr>
          </a:p>
          <a:p>
            <a:r>
              <a:rPr lang="en" altLang="zh-TW" sz="1200" dirty="0" err="1">
                <a:solidFill>
                  <a:srgbClr val="F2F2F2"/>
                </a:solidFill>
                <a:latin typeface="Monaco" pitchFamily="2" charset="0"/>
              </a:rPr>
              <a:t>drwxr</a:t>
            </a:r>
            <a:r>
              <a:rPr lang="en" altLang="zh-TW" sz="1200" dirty="0">
                <a:solidFill>
                  <a:srgbClr val="F2F2F2"/>
                </a:solidFill>
                <a:latin typeface="Monaco" pitchFamily="2" charset="0"/>
              </a:rPr>
              <a:t>-</a:t>
            </a:r>
            <a:r>
              <a:rPr lang="en" altLang="zh-TW" sz="1200" dirty="0" err="1">
                <a:solidFill>
                  <a:srgbClr val="F2F2F2"/>
                </a:solidFill>
                <a:latin typeface="Monaco" pitchFamily="2" charset="0"/>
              </a:rPr>
              <a:t>xr</a:t>
            </a:r>
            <a:r>
              <a:rPr lang="en" altLang="zh-TW" sz="1200" dirty="0">
                <a:solidFill>
                  <a:srgbClr val="F2F2F2"/>
                </a:solidFill>
                <a:latin typeface="Monaco" pitchFamily="2" charset="0"/>
              </a:rPr>
              <a:t>-x 1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68  3</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26 20:36 </a:t>
            </a:r>
            <a:r>
              <a:rPr lang="en" altLang="zh-TW" sz="1200" dirty="0">
                <a:solidFill>
                  <a:srgbClr val="400BD9"/>
                </a:solidFill>
                <a:latin typeface="Monaco" pitchFamily="2" charset="0"/>
              </a:rPr>
              <a:t>files</a:t>
            </a:r>
            <a:endParaRPr lang="en" altLang="zh-TW" sz="1200" dirty="0">
              <a:solidFill>
                <a:srgbClr val="F2F2F2"/>
              </a:solidFill>
              <a:latin typeface="Monaco" pitchFamily="2" charset="0"/>
            </a:endParaRPr>
          </a:p>
          <a:p>
            <a:r>
              <a:rPr lang="en" altLang="zh-TW" dirty="0" err="1">
                <a:solidFill>
                  <a:srgbClr val="FFFF00"/>
                </a:solidFill>
                <a:latin typeface="Monaco" pitchFamily="2" charset="0"/>
              </a:rPr>
              <a:t>l</a:t>
            </a:r>
            <a:r>
              <a:rPr lang="en" altLang="zh-TW" sz="1200" dirty="0" err="1">
                <a:solidFill>
                  <a:srgbClr val="F2F2F2"/>
                </a:solidFill>
                <a:latin typeface="Monaco" pitchFamily="2" charset="0"/>
              </a:rPr>
              <a:t>rwxrwxrwx</a:t>
            </a:r>
            <a:r>
              <a:rPr lang="en" altLang="zh-TW" sz="1200" dirty="0">
                <a:solidFill>
                  <a:srgbClr val="F2F2F2"/>
                </a:solidFill>
                <a:latin typeface="Monaco" pitchFamily="2" charset="0"/>
              </a:rPr>
              <a:t> 1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7  4</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9 10:45 </a:t>
            </a:r>
            <a:r>
              <a:rPr lang="en" altLang="zh-TW" sz="1200" dirty="0">
                <a:solidFill>
                  <a:srgbClr val="2EAEBB"/>
                </a:solidFill>
                <a:latin typeface="Monaco" pitchFamily="2" charset="0"/>
              </a:rPr>
              <a:t>link2ext4</a:t>
            </a:r>
            <a:r>
              <a:rPr lang="en" altLang="zh-TW" sz="1200" dirty="0">
                <a:solidFill>
                  <a:srgbClr val="F2F2F2"/>
                </a:solidFill>
                <a:latin typeface="Monaco" pitchFamily="2" charset="0"/>
              </a:rPr>
              <a:t> -&gt; </a:t>
            </a:r>
            <a:r>
              <a:rPr lang="en" altLang="zh-TW" sz="1200" dirty="0">
                <a:solidFill>
                  <a:srgbClr val="400BD9"/>
                </a:solidFill>
                <a:latin typeface="Monaco" pitchFamily="2" charset="0"/>
              </a:rPr>
              <a:t>./ext4/</a:t>
            </a:r>
            <a:endParaRPr lang="en" altLang="zh-TW" sz="1200" dirty="0">
              <a:solidFill>
                <a:srgbClr val="F2F2F2"/>
              </a:solidFill>
              <a:latin typeface="Monaco" pitchFamily="2" charset="0"/>
            </a:endParaRPr>
          </a:p>
        </p:txBody>
      </p: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1018227" cy="923330"/>
          </a:xfrm>
          <a:prstGeom prst="rect">
            <a:avLst/>
          </a:prstGeom>
          <a:noFill/>
        </p:spPr>
        <p:txBody>
          <a:bodyPr wrap="none" rtlCol="0">
            <a:spAutoFit/>
          </a:bodyPr>
          <a:lstStyle/>
          <a:p>
            <a:r>
              <a:rPr kumimoji="1" lang="en-US" altLang="zh-TW" dirty="0"/>
              <a:t>/home/</a:t>
            </a:r>
          </a:p>
          <a:p>
            <a:r>
              <a:rPr kumimoji="1" lang="en-US" altLang="zh-TW" dirty="0" err="1"/>
              <a:t>shiwulo</a:t>
            </a:r>
            <a:r>
              <a:rPr kumimoji="1" lang="en-US" altLang="zh-TW" dirty="0"/>
              <a:t>/</a:t>
            </a:r>
          </a:p>
          <a:p>
            <a:r>
              <a:rPr kumimoji="1" lang="en-US" altLang="zh-TW" dirty="0"/>
              <a:t>ext4</a:t>
            </a:r>
            <a:endParaRPr kumimoji="1" lang="zh-TW" altLang="en-US" dirty="0"/>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soft link</a:t>
            </a:r>
            <a:r>
              <a:rPr kumimoji="1" lang="zh-CN" altLang="en-US" dirty="0"/>
              <a:t>本質上是一個文字檔，這的檔案的屬性是「</a:t>
            </a:r>
            <a:r>
              <a:rPr kumimoji="1" lang="en-US" altLang="zh-CN" dirty="0">
                <a:latin typeface="Chalkboard SE" panose="03050602040202020205" pitchFamily="66" charset="0"/>
                <a:ea typeface="HanziPen SC" panose="03000300000000000000" pitchFamily="66" charset="-122"/>
                <a:cs typeface="Apple Chancery" panose="03020702040506060504" pitchFamily="66" charset="-79"/>
              </a:rPr>
              <a:t>l</a:t>
            </a:r>
            <a:r>
              <a:rPr kumimoji="1" lang="zh-CN" altLang="en-US" dirty="0"/>
              <a:t>」</a:t>
            </a:r>
            <a:r>
              <a:rPr kumimoji="1" lang="en-US" altLang="zh-CN" dirty="0"/>
              <a:t> (</a:t>
            </a:r>
            <a:r>
              <a:rPr kumimoji="1" lang="zh-CN" altLang="en-US" dirty="0"/>
              <a:t>小寫的</a:t>
            </a:r>
            <a:r>
              <a:rPr kumimoji="1" lang="en-US" altLang="zh-CN" dirty="0"/>
              <a:t>L)</a:t>
            </a:r>
          </a:p>
        </p:txBody>
      </p:sp>
      <p:sp>
        <p:nvSpPr>
          <p:cNvPr id="72" name="摺角紙張 71">
            <a:extLst>
              <a:ext uri="{FF2B5EF4-FFF2-40B4-BE49-F238E27FC236}">
                <a16:creationId xmlns:a16="http://schemas.microsoft.com/office/drawing/2014/main" id="{12113588-A5F4-0442-9EC6-7193E2B58D42}"/>
              </a:ext>
            </a:extLst>
          </p:cNvPr>
          <p:cNvSpPr/>
          <p:nvPr/>
        </p:nvSpPr>
        <p:spPr>
          <a:xfrm>
            <a:off x="264294" y="4272788"/>
            <a:ext cx="4081214" cy="2186896"/>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zh-CN" altLang="en-US" dirty="0"/>
              <a:t>由於</a:t>
            </a:r>
            <a:r>
              <a:rPr kumimoji="1" lang="en-US" altLang="zh-CN" dirty="0"/>
              <a:t>soft</a:t>
            </a:r>
            <a:r>
              <a:rPr kumimoji="1" lang="zh-TW" altLang="en-US" dirty="0"/>
              <a:t> </a:t>
            </a:r>
            <a:r>
              <a:rPr kumimoji="1" lang="en-US" altLang="zh-CN" dirty="0"/>
              <a:t>link</a:t>
            </a:r>
            <a:r>
              <a:rPr kumimoji="1" lang="zh-CN" altLang="en-US" dirty="0"/>
              <a:t>是屬性為「</a:t>
            </a:r>
            <a:r>
              <a:rPr kumimoji="1" lang="en-US" altLang="zh-CN" dirty="0">
                <a:latin typeface="Chalkboard SE" panose="03050602040202020205" pitchFamily="66" charset="0"/>
                <a:ea typeface="HanziPen SC" panose="03000300000000000000" pitchFamily="66" charset="-122"/>
                <a:cs typeface="Apple Chancery" panose="03020702040506060504" pitchFamily="66" charset="-79"/>
              </a:rPr>
              <a:t>l</a:t>
            </a:r>
            <a:r>
              <a:rPr kumimoji="1" lang="zh-CN" altLang="en-US" dirty="0"/>
              <a:t>」的文字檔案，</a:t>
            </a:r>
            <a:r>
              <a:rPr kumimoji="1" lang="zh-TW" altLang="en-US" dirty="0"/>
              <a:t>因此</a:t>
            </a:r>
            <a:r>
              <a:rPr kumimoji="1" lang="en-US" altLang="zh-TW" dirty="0"/>
              <a:t>UNIX</a:t>
            </a:r>
            <a:r>
              <a:rPr kumimoji="1" lang="zh-CN" altLang="en-US" dirty="0"/>
              <a:t>根本不管這個文字檔案的內容。只有當我們存取這個檔案的時候，</a:t>
            </a:r>
            <a:r>
              <a:rPr kumimoji="1" lang="en-US" altLang="zh-CN" dirty="0"/>
              <a:t>UNIX</a:t>
            </a:r>
            <a:r>
              <a:rPr kumimoji="1" lang="zh-CN" altLang="en-US" dirty="0"/>
              <a:t>依照</a:t>
            </a:r>
            <a:r>
              <a:rPr kumimoji="1" lang="en-US" altLang="zh-CN" dirty="0"/>
              <a:t>soft link</a:t>
            </a:r>
            <a:r>
              <a:rPr kumimoji="1" lang="zh-CN" altLang="en-US" dirty="0"/>
              <a:t>的檔案內容，</a:t>
            </a:r>
            <a:r>
              <a:rPr kumimoji="1" lang="zh-TW" altLang="en-US" dirty="0"/>
              <a:t>依次進入各個目錄去存取檔案或目錄</a:t>
            </a:r>
            <a:endParaRPr kumimoji="1" lang="en-US" altLang="zh-CN" dirty="0"/>
          </a:p>
        </p:txBody>
      </p:sp>
      <p:pic>
        <p:nvPicPr>
          <p:cNvPr id="33" name="圖片 32">
            <a:extLst>
              <a:ext uri="{FF2B5EF4-FFF2-40B4-BE49-F238E27FC236}">
                <a16:creationId xmlns:a16="http://schemas.microsoft.com/office/drawing/2014/main" id="{FDF75F1C-1ECA-1A41-A2AF-2836C6886AD1}"/>
              </a:ext>
            </a:extLst>
          </p:cNvPr>
          <p:cNvPicPr>
            <a:picLocks noChangeAspect="1"/>
          </p:cNvPicPr>
          <p:nvPr/>
        </p:nvPicPr>
        <p:blipFill>
          <a:blip r:embed="rId4"/>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1919109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3"/>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3"/>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3"/>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3"/>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3">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4"/>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4"/>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4"/>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4"/>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4"/>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4"/>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4">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4">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4">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4">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4"/>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671979" cy="646331"/>
          </a:xfrm>
          <a:prstGeom prst="rect">
            <a:avLst/>
          </a:prstGeom>
          <a:noFill/>
        </p:spPr>
        <p:txBody>
          <a:bodyPr wrap="none" rtlCol="0">
            <a:spAutoFit/>
          </a:bodyPr>
          <a:lstStyle/>
          <a:p>
            <a:r>
              <a:rPr kumimoji="1" lang="en-US" altLang="zh-TW" dirty="0"/>
              <a:t>/</a:t>
            </a:r>
            <a:r>
              <a:rPr kumimoji="1" lang="en-US" altLang="zh-TW" dirty="0" err="1"/>
              <a:t>var</a:t>
            </a:r>
            <a:endParaRPr kumimoji="1" lang="en-US" altLang="zh-TW" dirty="0"/>
          </a:p>
          <a:p>
            <a:r>
              <a:rPr kumimoji="1" lang="en-US" altLang="zh-TW" dirty="0"/>
              <a:t>/file6</a:t>
            </a:r>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改變這個</a:t>
            </a:r>
            <a:r>
              <a:rPr kumimoji="1" lang="en-US" altLang="zh-CN" dirty="0"/>
              <a:t>link</a:t>
            </a:r>
            <a:r>
              <a:rPr kumimoji="1" lang="zh-CN" altLang="en-US" dirty="0"/>
              <a:t>的指向</a:t>
            </a:r>
            <a:endParaRPr kumimoji="1" lang="en-US" altLang="zh-CN" dirty="0"/>
          </a:p>
        </p:txBody>
      </p:sp>
      <p:sp>
        <p:nvSpPr>
          <p:cNvPr id="12" name="手繪多邊形 11">
            <a:extLst>
              <a:ext uri="{FF2B5EF4-FFF2-40B4-BE49-F238E27FC236}">
                <a16:creationId xmlns:a16="http://schemas.microsoft.com/office/drawing/2014/main" id="{4544ED90-849F-9547-912D-35C640DAF736}"/>
              </a:ext>
            </a:extLst>
          </p:cNvPr>
          <p:cNvSpPr/>
          <p:nvPr/>
        </p:nvSpPr>
        <p:spPr>
          <a:xfrm>
            <a:off x="4279106" y="450056"/>
            <a:ext cx="907257" cy="1507332"/>
          </a:xfrm>
          <a:custGeom>
            <a:avLst/>
            <a:gdLst>
              <a:gd name="connsiteX0" fmla="*/ 0 w 907257"/>
              <a:gd name="connsiteY0" fmla="*/ 0 h 1507332"/>
              <a:gd name="connsiteX1" fmla="*/ 550069 w 907257"/>
              <a:gd name="connsiteY1" fmla="*/ 1185863 h 1507332"/>
              <a:gd name="connsiteX2" fmla="*/ 907257 w 907257"/>
              <a:gd name="connsiteY2" fmla="*/ 1507332 h 1507332"/>
            </a:gdLst>
            <a:ahLst/>
            <a:cxnLst>
              <a:cxn ang="0">
                <a:pos x="connsiteX0" y="connsiteY0"/>
              </a:cxn>
              <a:cxn ang="0">
                <a:pos x="connsiteX1" y="connsiteY1"/>
              </a:cxn>
              <a:cxn ang="0">
                <a:pos x="connsiteX2" y="connsiteY2"/>
              </a:cxn>
            </a:cxnLst>
            <a:rect l="l" t="t" r="r" b="b"/>
            <a:pathLst>
              <a:path w="907257" h="1507332">
                <a:moveTo>
                  <a:pt x="0" y="0"/>
                </a:moveTo>
                <a:lnTo>
                  <a:pt x="550069" y="1185863"/>
                </a:lnTo>
                <a:lnTo>
                  <a:pt x="907257" y="1507332"/>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摺角紙張 68">
            <a:extLst>
              <a:ext uri="{FF2B5EF4-FFF2-40B4-BE49-F238E27FC236}">
                <a16:creationId xmlns:a16="http://schemas.microsoft.com/office/drawing/2014/main" id="{550292B5-DD06-6E4C-866A-1DF9E53B57CF}"/>
              </a:ext>
            </a:extLst>
          </p:cNvPr>
          <p:cNvSpPr/>
          <p:nvPr/>
        </p:nvSpPr>
        <p:spPr>
          <a:xfrm>
            <a:off x="303325" y="4321575"/>
            <a:ext cx="4081214" cy="24817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en-US" altLang="zh-CN" dirty="0"/>
              <a:t>UNIX</a:t>
            </a:r>
            <a:r>
              <a:rPr kumimoji="1" lang="zh-CN" altLang="en-US" dirty="0"/>
              <a:t>會依照我們指定的路徑，然後幫我們存取檔案或者資料夾</a:t>
            </a:r>
            <a:endParaRPr kumimoji="1" lang="en-US" altLang="zh-CN" dirty="0"/>
          </a:p>
          <a:p>
            <a:pPr marL="285750" indent="-285750">
              <a:buFont typeface="Arial" panose="020B0604020202020204" pitchFamily="34" charset="0"/>
              <a:buChar char="•"/>
            </a:pPr>
            <a:r>
              <a:rPr kumimoji="1" lang="zh-CN" altLang="en-US" dirty="0"/>
              <a:t>因此我們要有這些資料夾、檔案的存取權限</a:t>
            </a:r>
            <a:endParaRPr kumimoji="1" lang="en-US" altLang="zh-CN" dirty="0"/>
          </a:p>
          <a:p>
            <a:r>
              <a:rPr kumimoji="1" lang="zh-CN" altLang="en-US" dirty="0"/>
              <a:t>由於</a:t>
            </a:r>
            <a:r>
              <a:rPr kumimoji="1" lang="en-US" altLang="zh-CN" dirty="0"/>
              <a:t>link</a:t>
            </a:r>
            <a:r>
              <a:rPr kumimoji="1" lang="zh-CN" altLang="en-US" dirty="0"/>
              <a:t>紀錄的是路徑，因此可以穿越檔案系統</a:t>
            </a:r>
            <a:endParaRPr kumimoji="1" lang="en-US" altLang="zh-CN" dirty="0"/>
          </a:p>
        </p:txBody>
      </p:sp>
      <p:pic>
        <p:nvPicPr>
          <p:cNvPr id="71" name="圖片 70">
            <a:extLst>
              <a:ext uri="{FF2B5EF4-FFF2-40B4-BE49-F238E27FC236}">
                <a16:creationId xmlns:a16="http://schemas.microsoft.com/office/drawing/2014/main" id="{23B616D6-EC08-604C-9E49-45C9C4EB931F}"/>
              </a:ext>
            </a:extLst>
          </p:cNvPr>
          <p:cNvPicPr>
            <a:picLocks noChangeAspect="1"/>
          </p:cNvPicPr>
          <p:nvPr/>
        </p:nvPicPr>
        <p:blipFill>
          <a:blip r:embed="rId5"/>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976413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3"/>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3"/>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3"/>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3"/>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a:duotone>
              <a:schemeClr val="accent4">
                <a:shade val="45000"/>
                <a:satMod val="135000"/>
              </a:schemeClr>
              <a:prstClr val="white"/>
            </a:duotone>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3">
            <a:duotone>
              <a:schemeClr val="accent2">
                <a:shade val="45000"/>
                <a:satMod val="135000"/>
              </a:schemeClr>
              <a:prstClr val="white"/>
            </a:duotone>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4"/>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4"/>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4"/>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4"/>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4"/>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4"/>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4">
            <a:duotone>
              <a:prstClr val="black"/>
              <a:schemeClr val="accent2">
                <a:tint val="45000"/>
                <a:satMod val="400000"/>
              </a:schemeClr>
            </a:duotone>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4">
            <a:duotone>
              <a:prstClr val="black"/>
              <a:schemeClr val="accent2">
                <a:tint val="45000"/>
                <a:satMod val="400000"/>
              </a:schemeClr>
            </a:duotone>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4">
            <a:duotone>
              <a:prstClr val="black"/>
              <a:schemeClr val="accent2">
                <a:tint val="45000"/>
                <a:satMod val="400000"/>
              </a:schemeClr>
            </a:duotone>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4">
            <a:duotone>
              <a:prstClr val="black"/>
              <a:schemeClr val="accent2">
                <a:tint val="45000"/>
                <a:satMod val="400000"/>
              </a:schemeClr>
            </a:duotone>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4"/>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671979" cy="646331"/>
          </a:xfrm>
          <a:prstGeom prst="rect">
            <a:avLst/>
          </a:prstGeom>
          <a:noFill/>
        </p:spPr>
        <p:txBody>
          <a:bodyPr wrap="none" rtlCol="0">
            <a:spAutoFit/>
          </a:bodyPr>
          <a:lstStyle/>
          <a:p>
            <a:r>
              <a:rPr kumimoji="1" lang="en-US" altLang="zh-TW" dirty="0"/>
              <a:t>/</a:t>
            </a:r>
            <a:r>
              <a:rPr kumimoji="1" lang="en-US" altLang="zh-TW" dirty="0" err="1"/>
              <a:t>var</a:t>
            </a:r>
            <a:endParaRPr kumimoji="1" lang="en-US" altLang="zh-TW" dirty="0"/>
          </a:p>
          <a:p>
            <a:r>
              <a:rPr kumimoji="1" lang="en-US" altLang="zh-TW" dirty="0"/>
              <a:t>/file6</a:t>
            </a:r>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改變這個</a:t>
            </a:r>
            <a:r>
              <a:rPr kumimoji="1" lang="en-US" altLang="zh-CN" dirty="0"/>
              <a:t>link</a:t>
            </a:r>
            <a:r>
              <a:rPr kumimoji="1" lang="zh-CN" altLang="en-US" dirty="0"/>
              <a:t>的指向</a:t>
            </a:r>
            <a:endParaRPr kumimoji="1" lang="en-US" altLang="zh-CN" dirty="0"/>
          </a:p>
        </p:txBody>
      </p:sp>
      <p:sp>
        <p:nvSpPr>
          <p:cNvPr id="12" name="手繪多邊形 11">
            <a:extLst>
              <a:ext uri="{FF2B5EF4-FFF2-40B4-BE49-F238E27FC236}">
                <a16:creationId xmlns:a16="http://schemas.microsoft.com/office/drawing/2014/main" id="{4544ED90-849F-9547-912D-35C640DAF736}"/>
              </a:ext>
            </a:extLst>
          </p:cNvPr>
          <p:cNvSpPr/>
          <p:nvPr/>
        </p:nvSpPr>
        <p:spPr>
          <a:xfrm>
            <a:off x="4279106" y="450056"/>
            <a:ext cx="907257" cy="1507332"/>
          </a:xfrm>
          <a:custGeom>
            <a:avLst/>
            <a:gdLst>
              <a:gd name="connsiteX0" fmla="*/ 0 w 907257"/>
              <a:gd name="connsiteY0" fmla="*/ 0 h 1507332"/>
              <a:gd name="connsiteX1" fmla="*/ 550069 w 907257"/>
              <a:gd name="connsiteY1" fmla="*/ 1185863 h 1507332"/>
              <a:gd name="connsiteX2" fmla="*/ 907257 w 907257"/>
              <a:gd name="connsiteY2" fmla="*/ 1507332 h 1507332"/>
            </a:gdLst>
            <a:ahLst/>
            <a:cxnLst>
              <a:cxn ang="0">
                <a:pos x="connsiteX0" y="connsiteY0"/>
              </a:cxn>
              <a:cxn ang="0">
                <a:pos x="connsiteX1" y="connsiteY1"/>
              </a:cxn>
              <a:cxn ang="0">
                <a:pos x="connsiteX2" y="connsiteY2"/>
              </a:cxn>
            </a:cxnLst>
            <a:rect l="l" t="t" r="r" b="b"/>
            <a:pathLst>
              <a:path w="907257" h="1507332">
                <a:moveTo>
                  <a:pt x="0" y="0"/>
                </a:moveTo>
                <a:lnTo>
                  <a:pt x="550069" y="1185863"/>
                </a:lnTo>
                <a:lnTo>
                  <a:pt x="907257" y="1507332"/>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摺角紙張 68">
            <a:extLst>
              <a:ext uri="{FF2B5EF4-FFF2-40B4-BE49-F238E27FC236}">
                <a16:creationId xmlns:a16="http://schemas.microsoft.com/office/drawing/2014/main" id="{550292B5-DD06-6E4C-866A-1DF9E53B57CF}"/>
              </a:ext>
            </a:extLst>
          </p:cNvPr>
          <p:cNvSpPr/>
          <p:nvPr/>
        </p:nvSpPr>
        <p:spPr>
          <a:xfrm>
            <a:off x="303325" y="4321575"/>
            <a:ext cx="4081214" cy="24817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zh-TW" altLang="en-US" dirty="0"/>
              <a:t>如果</a:t>
            </a:r>
            <a:r>
              <a:rPr kumimoji="1" lang="en-US" altLang="zh-TW" dirty="0"/>
              <a:t>file6</a:t>
            </a:r>
            <a:r>
              <a:rPr kumimoji="1" lang="zh-TW" altLang="en-US" dirty="0"/>
              <a:t>消失，那麼</a:t>
            </a:r>
            <a:r>
              <a:rPr kumimoji="1" lang="en-US" altLang="zh-TW" dirty="0"/>
              <a:t>link</a:t>
            </a:r>
            <a:r>
              <a:rPr kumimoji="1" lang="zh-TW" altLang="en-US" dirty="0"/>
              <a:t>依然指向同一個地方（因為他只是個文字檔案），只有當我們真的存取的時候，作業系統才會發現這個</a:t>
            </a:r>
            <a:r>
              <a:rPr kumimoji="1" lang="en-US" altLang="zh-TW" dirty="0"/>
              <a:t>soft link</a:t>
            </a:r>
            <a:r>
              <a:rPr kumimoji="1" lang="zh-TW" altLang="en-US" dirty="0"/>
              <a:t>指向一個不存在的東西</a:t>
            </a:r>
            <a:endParaRPr kumimoji="1" lang="en-US" altLang="zh-CN" dirty="0"/>
          </a:p>
        </p:txBody>
      </p:sp>
      <p:pic>
        <p:nvPicPr>
          <p:cNvPr id="71" name="圖片 70">
            <a:extLst>
              <a:ext uri="{FF2B5EF4-FFF2-40B4-BE49-F238E27FC236}">
                <a16:creationId xmlns:a16="http://schemas.microsoft.com/office/drawing/2014/main" id="{23B616D6-EC08-604C-9E49-45C9C4EB931F}"/>
              </a:ext>
            </a:extLst>
          </p:cNvPr>
          <p:cNvPicPr>
            <a:picLocks noChangeAspect="1"/>
          </p:cNvPicPr>
          <p:nvPr/>
        </p:nvPicPr>
        <p:blipFill>
          <a:blip r:embed="rId5"/>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3875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73"/>
                                        </p:tgtEl>
                                      </p:cBhvr>
                                    </p:animEffect>
                                    <p:set>
                                      <p:cBhvr>
                                        <p:cTn id="13"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7CBBD1-3D8C-044B-9361-068DC1470C3F}"/>
              </a:ext>
            </a:extLst>
          </p:cNvPr>
          <p:cNvSpPr>
            <a:spLocks noGrp="1"/>
          </p:cNvSpPr>
          <p:nvPr>
            <p:ph type="title"/>
          </p:nvPr>
        </p:nvSpPr>
        <p:spPr>
          <a:xfrm>
            <a:off x="838200" y="365125"/>
            <a:ext cx="10515600" cy="1325563"/>
          </a:xfrm>
        </p:spPr>
        <p:txBody>
          <a:bodyPr/>
          <a:lstStyle/>
          <a:p>
            <a:r>
              <a:rPr kumimoji="1" lang="zh-TW" altLang="en-US" dirty="0"/>
              <a:t>實驗</a:t>
            </a:r>
            <a:r>
              <a:rPr kumimoji="1" lang="en-US" altLang="zh-TW" dirty="0"/>
              <a:t>-1</a:t>
            </a:r>
            <a:endParaRPr kumimoji="1" lang="zh-TW" altLang="en-US" dirty="0"/>
          </a:p>
        </p:txBody>
      </p:sp>
      <p:sp>
        <p:nvSpPr>
          <p:cNvPr id="3" name="矩形 2">
            <a:extLst>
              <a:ext uri="{FF2B5EF4-FFF2-40B4-BE49-F238E27FC236}">
                <a16:creationId xmlns:a16="http://schemas.microsoft.com/office/drawing/2014/main" id="{F5063D40-28A5-C842-A5DF-DCA80CA3CEE6}"/>
              </a:ext>
            </a:extLst>
          </p:cNvPr>
          <p:cNvSpPr/>
          <p:nvPr/>
        </p:nvSpPr>
        <p:spPr>
          <a:xfrm>
            <a:off x="7267575" y="1424609"/>
            <a:ext cx="4086225" cy="3630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TW" altLang="en-US" sz="3600" dirty="0"/>
              <a:t>目錄：</a:t>
            </a:r>
            <a:r>
              <a:rPr kumimoji="1" lang="en-US" altLang="zh-TW" sz="3600" dirty="0"/>
              <a:t>jail</a:t>
            </a:r>
          </a:p>
          <a:p>
            <a:pPr algn="ctr"/>
            <a:r>
              <a:rPr kumimoji="1" lang="en-US" altLang="zh-TW" sz="3600" dirty="0" err="1">
                <a:latin typeface="Consolas" panose="020B0609020204030204" pitchFamily="49" charset="0"/>
                <a:cs typeface="Consolas" panose="020B0609020204030204" pitchFamily="49" charset="0"/>
              </a:rPr>
              <a:t>rw</a:t>
            </a:r>
            <a:r>
              <a:rPr kumimoji="1" lang="en-US" altLang="zh-TW" sz="3600" dirty="0">
                <a:latin typeface="Consolas" panose="020B0609020204030204" pitchFamily="49" charset="0"/>
                <a:cs typeface="Consolas" panose="020B0609020204030204" pitchFamily="49" charset="0"/>
              </a:rPr>
              <a:t>- --- ---</a:t>
            </a:r>
            <a:endParaRPr kumimoji="1" lang="zh-TW" altLang="en-US" sz="3600" dirty="0">
              <a:latin typeface="Consolas" panose="020B0609020204030204" pitchFamily="49" charset="0"/>
              <a:cs typeface="Consolas" panose="020B0609020204030204" pitchFamily="49" charset="0"/>
            </a:endParaRPr>
          </a:p>
        </p:txBody>
      </p:sp>
      <p:sp>
        <p:nvSpPr>
          <p:cNvPr id="4" name="矩形 3">
            <a:extLst>
              <a:ext uri="{FF2B5EF4-FFF2-40B4-BE49-F238E27FC236}">
                <a16:creationId xmlns:a16="http://schemas.microsoft.com/office/drawing/2014/main" id="{D133B4FC-8BA0-DE48-BEB2-0D1B2E45B25D}"/>
              </a:ext>
            </a:extLst>
          </p:cNvPr>
          <p:cNvSpPr/>
          <p:nvPr/>
        </p:nvSpPr>
        <p:spPr>
          <a:xfrm>
            <a:off x="9506054" y="3299792"/>
            <a:ext cx="1484244" cy="1192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t>file:</a:t>
            </a:r>
          </a:p>
          <a:p>
            <a:pPr algn="ctr"/>
            <a:r>
              <a:rPr kumimoji="1" lang="en-US" altLang="zh-TW" dirty="0" err="1"/>
              <a:t>cannotWrite</a:t>
            </a:r>
            <a:endParaRPr kumimoji="1" lang="zh-TW" altLang="en-US" dirty="0"/>
          </a:p>
        </p:txBody>
      </p:sp>
      <p:sp>
        <p:nvSpPr>
          <p:cNvPr id="5" name="向右箭號圖說文字 4">
            <a:extLst>
              <a:ext uri="{FF2B5EF4-FFF2-40B4-BE49-F238E27FC236}">
                <a16:creationId xmlns:a16="http://schemas.microsoft.com/office/drawing/2014/main" id="{1F7E4E55-16CF-074F-BC79-905CCA3858EF}"/>
              </a:ext>
            </a:extLst>
          </p:cNvPr>
          <p:cNvSpPr/>
          <p:nvPr/>
        </p:nvSpPr>
        <p:spPr>
          <a:xfrm>
            <a:off x="4549741" y="3226906"/>
            <a:ext cx="5093286" cy="927652"/>
          </a:xfrm>
          <a:prstGeom prst="rightArrowCallout">
            <a:avLst>
              <a:gd name="adj1" fmla="val 15000"/>
              <a:gd name="adj2" fmla="val 14286"/>
              <a:gd name="adj3" fmla="val 25000"/>
              <a:gd name="adj4" fmla="val 3695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TW" dirty="0"/>
              <a:t>hard link:</a:t>
            </a:r>
          </a:p>
          <a:p>
            <a:pPr algn="ctr"/>
            <a:r>
              <a:rPr kumimoji="1" lang="en-US" altLang="zh-TW" dirty="0" err="1"/>
              <a:t>canwrite</a:t>
            </a:r>
            <a:endParaRPr kumimoji="1" lang="en-US" altLang="zh-TW" dirty="0"/>
          </a:p>
        </p:txBody>
      </p:sp>
      <p:sp>
        <p:nvSpPr>
          <p:cNvPr id="6" name="向右箭號圖說文字 5">
            <a:extLst>
              <a:ext uri="{FF2B5EF4-FFF2-40B4-BE49-F238E27FC236}">
                <a16:creationId xmlns:a16="http://schemas.microsoft.com/office/drawing/2014/main" id="{990E2CE4-2650-ED4E-9CF8-2418D0FA82CD}"/>
              </a:ext>
            </a:extLst>
          </p:cNvPr>
          <p:cNvSpPr/>
          <p:nvPr/>
        </p:nvSpPr>
        <p:spPr>
          <a:xfrm>
            <a:off x="4549740" y="4346714"/>
            <a:ext cx="2354333" cy="927652"/>
          </a:xfrm>
          <a:prstGeom prst="rightArrowCallout">
            <a:avLst>
              <a:gd name="adj1" fmla="val 25000"/>
              <a:gd name="adj2" fmla="val 25000"/>
              <a:gd name="adj3" fmla="val 25000"/>
              <a:gd name="adj4" fmla="val 81279"/>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dirty="0">
                <a:solidFill>
                  <a:schemeClr val="tx1"/>
                </a:solidFill>
              </a:rPr>
              <a:t>soft link:</a:t>
            </a:r>
          </a:p>
          <a:p>
            <a:pPr algn="ctr"/>
            <a:r>
              <a:rPr kumimoji="1" lang="en-US" altLang="zh-TW" dirty="0">
                <a:solidFill>
                  <a:schemeClr val="tx1"/>
                </a:solidFill>
              </a:rPr>
              <a:t>link2cannotwrite</a:t>
            </a:r>
            <a:endParaRPr kumimoji="1" lang="zh-TW" altLang="en-US" dirty="0">
              <a:solidFill>
                <a:schemeClr val="tx1"/>
              </a:solidFill>
            </a:endParaRPr>
          </a:p>
        </p:txBody>
      </p:sp>
      <p:cxnSp>
        <p:nvCxnSpPr>
          <p:cNvPr id="8" name="肘形接點 7">
            <a:extLst>
              <a:ext uri="{FF2B5EF4-FFF2-40B4-BE49-F238E27FC236}">
                <a16:creationId xmlns:a16="http://schemas.microsoft.com/office/drawing/2014/main" id="{2A92D570-F59E-0344-B9FE-DCA216F24E35}"/>
              </a:ext>
            </a:extLst>
          </p:cNvPr>
          <p:cNvCxnSpPr>
            <a:stCxn id="6" idx="3"/>
            <a:endCxn id="4" idx="2"/>
          </p:cNvCxnSpPr>
          <p:nvPr/>
        </p:nvCxnSpPr>
        <p:spPr>
          <a:xfrm flipV="1">
            <a:off x="6904073" y="4492487"/>
            <a:ext cx="3344103" cy="318053"/>
          </a:xfrm>
          <a:prstGeom prst="bentConnector2">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58CAB4C2-F5C3-A848-95DA-F0A0FDE38559}"/>
              </a:ext>
            </a:extLst>
          </p:cNvPr>
          <p:cNvPicPr>
            <a:picLocks noChangeAspect="1"/>
          </p:cNvPicPr>
          <p:nvPr/>
        </p:nvPicPr>
        <p:blipFill>
          <a:blip r:embed="rId2">
            <a:duotone>
              <a:schemeClr val="accent5">
                <a:shade val="45000"/>
                <a:satMod val="135000"/>
              </a:schemeClr>
              <a:prstClr val="white"/>
            </a:duotone>
          </a:blip>
          <a:stretch>
            <a:fillRect/>
          </a:stretch>
        </p:blipFill>
        <p:spPr>
          <a:xfrm>
            <a:off x="761430" y="1989794"/>
            <a:ext cx="1625600" cy="1625600"/>
          </a:xfrm>
          <a:prstGeom prst="rect">
            <a:avLst/>
          </a:prstGeom>
        </p:spPr>
      </p:pic>
      <p:pic>
        <p:nvPicPr>
          <p:cNvPr id="11" name="圖片 10">
            <a:extLst>
              <a:ext uri="{FF2B5EF4-FFF2-40B4-BE49-F238E27FC236}">
                <a16:creationId xmlns:a16="http://schemas.microsoft.com/office/drawing/2014/main" id="{CA597E37-02E9-AB4A-89DF-D2FCF592CCE6}"/>
              </a:ext>
            </a:extLst>
          </p:cNvPr>
          <p:cNvPicPr>
            <a:picLocks noChangeAspect="1"/>
          </p:cNvPicPr>
          <p:nvPr/>
        </p:nvPicPr>
        <p:blipFill>
          <a:blip r:embed="rId2">
            <a:duotone>
              <a:schemeClr val="accent2">
                <a:shade val="45000"/>
                <a:satMod val="135000"/>
              </a:schemeClr>
              <a:prstClr val="white"/>
            </a:duotone>
          </a:blip>
          <a:stretch>
            <a:fillRect/>
          </a:stretch>
        </p:blipFill>
        <p:spPr>
          <a:xfrm>
            <a:off x="804016" y="3429000"/>
            <a:ext cx="1625600" cy="1625600"/>
          </a:xfrm>
          <a:prstGeom prst="rect">
            <a:avLst/>
          </a:prstGeom>
        </p:spPr>
      </p:pic>
      <p:pic>
        <p:nvPicPr>
          <p:cNvPr id="12" name="圖片 11">
            <a:extLst>
              <a:ext uri="{FF2B5EF4-FFF2-40B4-BE49-F238E27FC236}">
                <a16:creationId xmlns:a16="http://schemas.microsoft.com/office/drawing/2014/main" id="{CD4211F5-0CB2-D245-A829-CBBEFC485910}"/>
              </a:ext>
            </a:extLst>
          </p:cNvPr>
          <p:cNvPicPr>
            <a:picLocks noChangeAspect="1"/>
          </p:cNvPicPr>
          <p:nvPr/>
        </p:nvPicPr>
        <p:blipFill>
          <a:blip r:embed="rId2">
            <a:duotone>
              <a:schemeClr val="accent6">
                <a:shade val="45000"/>
                <a:satMod val="135000"/>
              </a:schemeClr>
              <a:prstClr val="white"/>
            </a:duotone>
          </a:blip>
          <a:stretch>
            <a:fillRect/>
          </a:stretch>
        </p:blipFill>
        <p:spPr>
          <a:xfrm>
            <a:off x="761430" y="4810540"/>
            <a:ext cx="1625600" cy="1625600"/>
          </a:xfrm>
          <a:prstGeom prst="rect">
            <a:avLst/>
          </a:prstGeom>
        </p:spPr>
      </p:pic>
      <p:cxnSp>
        <p:nvCxnSpPr>
          <p:cNvPr id="14" name="肘形接點 13">
            <a:extLst>
              <a:ext uri="{FF2B5EF4-FFF2-40B4-BE49-F238E27FC236}">
                <a16:creationId xmlns:a16="http://schemas.microsoft.com/office/drawing/2014/main" id="{64503FA3-1B4E-464B-BB51-4D0580F302C0}"/>
              </a:ext>
            </a:extLst>
          </p:cNvPr>
          <p:cNvCxnSpPr>
            <a:stCxn id="10" idx="3"/>
            <a:endCxn id="4" idx="0"/>
          </p:cNvCxnSpPr>
          <p:nvPr/>
        </p:nvCxnSpPr>
        <p:spPr>
          <a:xfrm>
            <a:off x="2387030" y="2802594"/>
            <a:ext cx="7861146" cy="497198"/>
          </a:xfrm>
          <a:prstGeom prst="bentConnector2">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肘形接點 14">
            <a:extLst>
              <a:ext uri="{FF2B5EF4-FFF2-40B4-BE49-F238E27FC236}">
                <a16:creationId xmlns:a16="http://schemas.microsoft.com/office/drawing/2014/main" id="{23535038-AC86-F04E-8E03-C7ED07E23975}"/>
              </a:ext>
            </a:extLst>
          </p:cNvPr>
          <p:cNvCxnSpPr>
            <a:cxnSpLocks/>
            <a:stCxn id="11" idx="3"/>
            <a:endCxn id="5" idx="1"/>
          </p:cNvCxnSpPr>
          <p:nvPr/>
        </p:nvCxnSpPr>
        <p:spPr>
          <a:xfrm flipV="1">
            <a:off x="2429616" y="3690732"/>
            <a:ext cx="2120125" cy="551068"/>
          </a:xfrm>
          <a:prstGeom prst="bentConnector3">
            <a:avLst>
              <a:gd name="adj1" fmla="val 50000"/>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肘形接點 17">
            <a:extLst>
              <a:ext uri="{FF2B5EF4-FFF2-40B4-BE49-F238E27FC236}">
                <a16:creationId xmlns:a16="http://schemas.microsoft.com/office/drawing/2014/main" id="{453A02FF-545E-B24A-932B-1C1237CE97F9}"/>
              </a:ext>
            </a:extLst>
          </p:cNvPr>
          <p:cNvCxnSpPr>
            <a:cxnSpLocks/>
            <a:stCxn id="12" idx="3"/>
            <a:endCxn id="6" idx="1"/>
          </p:cNvCxnSpPr>
          <p:nvPr/>
        </p:nvCxnSpPr>
        <p:spPr>
          <a:xfrm flipV="1">
            <a:off x="2387030" y="4810540"/>
            <a:ext cx="2162710" cy="812800"/>
          </a:xfrm>
          <a:prstGeom prst="bentConnector3">
            <a:avLst>
              <a:gd name="adj1" fmla="val 50000"/>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圖片 20">
            <a:extLst>
              <a:ext uri="{FF2B5EF4-FFF2-40B4-BE49-F238E27FC236}">
                <a16:creationId xmlns:a16="http://schemas.microsoft.com/office/drawing/2014/main" id="{7272E337-550B-8545-96CA-888FFF901A5E}"/>
              </a:ext>
            </a:extLst>
          </p:cNvPr>
          <p:cNvPicPr>
            <a:picLocks noChangeAspect="1"/>
          </p:cNvPicPr>
          <p:nvPr/>
        </p:nvPicPr>
        <p:blipFill>
          <a:blip r:embed="rId3"/>
          <a:stretch>
            <a:fillRect/>
          </a:stretch>
        </p:blipFill>
        <p:spPr>
          <a:xfrm>
            <a:off x="3195746" y="3807507"/>
            <a:ext cx="690788" cy="690788"/>
          </a:xfrm>
          <a:prstGeom prst="rect">
            <a:avLst/>
          </a:prstGeom>
        </p:spPr>
      </p:pic>
      <p:pic>
        <p:nvPicPr>
          <p:cNvPr id="22" name="圖片 21">
            <a:extLst>
              <a:ext uri="{FF2B5EF4-FFF2-40B4-BE49-F238E27FC236}">
                <a16:creationId xmlns:a16="http://schemas.microsoft.com/office/drawing/2014/main" id="{5887676C-3EE0-CF49-A1FD-1614D5AFFF96}"/>
              </a:ext>
            </a:extLst>
          </p:cNvPr>
          <p:cNvPicPr>
            <a:picLocks noChangeAspect="1"/>
          </p:cNvPicPr>
          <p:nvPr/>
        </p:nvPicPr>
        <p:blipFill>
          <a:blip r:embed="rId4"/>
          <a:stretch>
            <a:fillRect/>
          </a:stretch>
        </p:blipFill>
        <p:spPr>
          <a:xfrm>
            <a:off x="3195746" y="2311586"/>
            <a:ext cx="793713" cy="793713"/>
          </a:xfrm>
          <a:prstGeom prst="rect">
            <a:avLst/>
          </a:prstGeom>
        </p:spPr>
      </p:pic>
      <p:pic>
        <p:nvPicPr>
          <p:cNvPr id="23" name="圖片 22">
            <a:extLst>
              <a:ext uri="{FF2B5EF4-FFF2-40B4-BE49-F238E27FC236}">
                <a16:creationId xmlns:a16="http://schemas.microsoft.com/office/drawing/2014/main" id="{509C41E4-BAFB-9943-840E-3F01F3B2C875}"/>
              </a:ext>
            </a:extLst>
          </p:cNvPr>
          <p:cNvPicPr>
            <a:picLocks noChangeAspect="1"/>
          </p:cNvPicPr>
          <p:nvPr/>
        </p:nvPicPr>
        <p:blipFill>
          <a:blip r:embed="rId4"/>
          <a:stretch>
            <a:fillRect/>
          </a:stretch>
        </p:blipFill>
        <p:spPr>
          <a:xfrm>
            <a:off x="3195746" y="5226483"/>
            <a:ext cx="793713" cy="793713"/>
          </a:xfrm>
          <a:prstGeom prst="rect">
            <a:avLst/>
          </a:prstGeom>
        </p:spPr>
      </p:pic>
    </p:spTree>
    <p:extLst>
      <p:ext uri="{BB962C8B-B14F-4D97-AF65-F5344CB8AC3E}">
        <p14:creationId xmlns:p14="http://schemas.microsoft.com/office/powerpoint/2010/main" val="135125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A7B884-3674-644A-9136-F54308F453EE}"/>
              </a:ext>
            </a:extLst>
          </p:cNvPr>
          <p:cNvSpPr>
            <a:spLocks noGrp="1"/>
          </p:cNvSpPr>
          <p:nvPr>
            <p:ph type="title"/>
          </p:nvPr>
        </p:nvSpPr>
        <p:spPr/>
        <p:txBody>
          <a:bodyPr/>
          <a:lstStyle/>
          <a:p>
            <a:r>
              <a:rPr kumimoji="1" lang="zh-TW" altLang="en-US" dirty="0"/>
              <a:t>實驗</a:t>
            </a:r>
            <a:r>
              <a:rPr kumimoji="1" lang="en-US" altLang="zh-TW" dirty="0"/>
              <a:t>-1</a:t>
            </a:r>
            <a:endParaRPr kumimoji="1" lang="zh-TW" altLang="en-US" dirty="0"/>
          </a:p>
        </p:txBody>
      </p:sp>
      <p:sp>
        <p:nvSpPr>
          <p:cNvPr id="3" name="內容版面配置區 2">
            <a:extLst>
              <a:ext uri="{FF2B5EF4-FFF2-40B4-BE49-F238E27FC236}">
                <a16:creationId xmlns:a16="http://schemas.microsoft.com/office/drawing/2014/main" id="{2BEA3520-6156-FC48-B795-CB9A331A1A20}"/>
              </a:ext>
            </a:extLst>
          </p:cNvPr>
          <p:cNvSpPr>
            <a:spLocks noGrp="1"/>
          </p:cNvSpPr>
          <p:nvPr>
            <p:ph idx="1"/>
          </p:nvPr>
        </p:nvSpPr>
        <p:spPr/>
        <p:txBody>
          <a:bodyPr/>
          <a:lstStyle/>
          <a:p>
            <a:r>
              <a:rPr kumimoji="1" lang="zh-CN" altLang="en-US" dirty="0"/>
              <a:t>後面有完整說明，請同學自行實作</a:t>
            </a:r>
            <a:endParaRPr kumimoji="1" lang="zh-TW" altLang="en-US" dirty="0"/>
          </a:p>
        </p:txBody>
      </p:sp>
      <p:sp>
        <p:nvSpPr>
          <p:cNvPr id="6" name="矩形 5">
            <a:extLst>
              <a:ext uri="{FF2B5EF4-FFF2-40B4-BE49-F238E27FC236}">
                <a16:creationId xmlns:a16="http://schemas.microsoft.com/office/drawing/2014/main" id="{04E2E1E6-F542-C74B-B793-8377E088151A}"/>
              </a:ext>
            </a:extLst>
          </p:cNvPr>
          <p:cNvSpPr/>
          <p:nvPr/>
        </p:nvSpPr>
        <p:spPr>
          <a:xfrm>
            <a:off x="697706" y="5530632"/>
            <a:ext cx="5631657" cy="646331"/>
          </a:xfrm>
          <a:prstGeom prst="rect">
            <a:avLst/>
          </a:prstGeom>
        </p:spPr>
        <p:txBody>
          <a:bodyPr wrap="square">
            <a:spAutoFit/>
          </a:bodyPr>
          <a:lstStyle/>
          <a:p>
            <a:r>
              <a:rPr lang="zh-CN" altLang="en-US" dirty="0">
                <a:hlinkClick r:id="rId2"/>
              </a:rPr>
              <a:t>圖片來源：</a:t>
            </a:r>
            <a:r>
              <a:rPr lang="en" altLang="zh-TW" dirty="0">
                <a:hlinkClick r:id="rId2"/>
              </a:rPr>
              <a:t>https://www.kisspng.com/png-minecraft-portalball-portal-875643/download-png.html</a:t>
            </a:r>
            <a:endParaRPr lang="zh-TW" altLang="en-US" dirty="0"/>
          </a:p>
        </p:txBody>
      </p:sp>
      <p:pic>
        <p:nvPicPr>
          <p:cNvPr id="10" name="圖片 9">
            <a:hlinkClick r:id="rId3" action="ppaction://hlinksldjump"/>
            <a:extLst>
              <a:ext uri="{FF2B5EF4-FFF2-40B4-BE49-F238E27FC236}">
                <a16:creationId xmlns:a16="http://schemas.microsoft.com/office/drawing/2014/main" id="{2A72F094-3950-234A-817D-FB72EAF2BE30}"/>
              </a:ext>
            </a:extLst>
          </p:cNvPr>
          <p:cNvPicPr>
            <a:picLocks noChangeAspect="1"/>
          </p:cNvPicPr>
          <p:nvPr/>
        </p:nvPicPr>
        <p:blipFill>
          <a:blip r:embed="rId4">
            <a:duotone>
              <a:prstClr val="black"/>
              <a:schemeClr val="accent1">
                <a:tint val="45000"/>
                <a:satMod val="400000"/>
              </a:schemeClr>
            </a:duotone>
          </a:blip>
          <a:stretch>
            <a:fillRect/>
          </a:stretch>
        </p:blipFill>
        <p:spPr>
          <a:xfrm>
            <a:off x="7062191" y="153590"/>
            <a:ext cx="4623595" cy="4623595"/>
          </a:xfrm>
          <a:prstGeom prst="rect">
            <a:avLst/>
          </a:prstGeom>
        </p:spPr>
      </p:pic>
      <p:pic>
        <p:nvPicPr>
          <p:cNvPr id="14" name="圖片 13">
            <a:extLst>
              <a:ext uri="{FF2B5EF4-FFF2-40B4-BE49-F238E27FC236}">
                <a16:creationId xmlns:a16="http://schemas.microsoft.com/office/drawing/2014/main" id="{1C30B28D-2EF0-BB44-AD87-2991603310A8}"/>
              </a:ext>
            </a:extLst>
          </p:cNvPr>
          <p:cNvPicPr>
            <a:picLocks noChangeAspect="1"/>
          </p:cNvPicPr>
          <p:nvPr/>
        </p:nvPicPr>
        <p:blipFill>
          <a:blip r:embed="rId5">
            <a:duotone>
              <a:prstClr val="black"/>
              <a:schemeClr val="accent2">
                <a:tint val="45000"/>
                <a:satMod val="400000"/>
              </a:schemeClr>
            </a:duotone>
          </a:blip>
          <a:stretch>
            <a:fillRect/>
          </a:stretch>
        </p:blipFill>
        <p:spPr>
          <a:xfrm>
            <a:off x="8751093" y="2087875"/>
            <a:ext cx="1245793" cy="755026"/>
          </a:xfrm>
          <a:prstGeom prst="rect">
            <a:avLst/>
          </a:prstGeom>
        </p:spPr>
      </p:pic>
    </p:spTree>
    <p:extLst>
      <p:ext uri="{BB962C8B-B14F-4D97-AF65-F5344CB8AC3E}">
        <p14:creationId xmlns:p14="http://schemas.microsoft.com/office/powerpoint/2010/main" val="1283746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3BB38-9186-7E42-8EAD-062735A16F78}"/>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8312337D-B643-414A-A9DA-460E1DF0B485}"/>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製造檔案</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，建立</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hardlink</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到</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，將</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放到無法存取的目錄</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裡面，我們可以透過</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$touch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$ln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建立</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hardlink</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mkdir</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chmod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-x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endParaRPr kumimoji="1" lang="zh-TW" altLang="en-US" dirty="0">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92175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E7CB765-C694-3D4E-BCE6-3F79D16B546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為什麼要用“ls -alh”而不是“ls”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FCC322A-08E7-384B-B238-73A84FBDD5F0}"/>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a：代表印出所有的檔案，包含隱藏檔</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檔名使用「.」開頭的視為隱藏檔</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「.」代表當前的目錄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「..」代表上一層目錄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FF0000"/>
                </a:solidFill>
                <a:uFillTx/>
                <a:latin typeface="Courier"/>
                <a:ea typeface="Consolas"/>
                <a:cs typeface="Noto Sans Mono Light" panose="020B0409040504020204" pitchFamily="50"/>
              </a:rPr>
              <a:t>課堂小作業：回到上一層目錄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l：代表印出多一點的訊息</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h：將檔案大小以人類易懂的方式顯示，例如：1000會印成1K</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40374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652457-C5AF-CA47-A18A-9EC402B96E38}"/>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CC3DA6BE-0A8A-384F-8119-5B6A3C6DDD9B}"/>
              </a:ext>
            </a:extLst>
          </p:cNvPr>
          <p:cNvSpPr>
            <a:spLocks noGrp="1"/>
          </p:cNvSpPr>
          <p:nvPr>
            <p:ph idx="1"/>
          </p:nvPr>
        </p:nvSpPr>
        <p:spPr>
          <a:xfrm>
            <a:off x="838200" y="1825625"/>
            <a:ext cx="10515600" cy="4351338"/>
          </a:xfrm>
        </p:spPr>
        <p:style>
          <a:lnRef idx="2">
            <a:schemeClr val="dk1">
              <a:shade val="50000"/>
            </a:schemeClr>
          </a:lnRef>
          <a:fillRef idx="1">
            <a:schemeClr val="dk1"/>
          </a:fillRef>
          <a:effectRef idx="0">
            <a:schemeClr val="dk1"/>
          </a:effectRef>
          <a:fontRef idx="minor">
            <a:schemeClr val="lt1"/>
          </a:fontRef>
        </p:style>
        <p:txBody>
          <a:bodyPr>
            <a:normAutofit fontScale="77500" lnSpcReduction="20000"/>
          </a:bodyPr>
          <a:lstStyle/>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-dl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drw</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-r-- 1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22  </a:t>
            </a:r>
            <a:r>
              <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rPr>
              <a:t>五</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8 19:35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cd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cd: jail: Permission denied</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在</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裡面，因此我們無法存取</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 mv  </a:t>
            </a:r>
            <a:r>
              <a:rPr lang="en-US" altLang="zh-TW" dirty="0" err="1">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 ./jail</a:t>
            </a: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CN"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將</a:t>
            </a:r>
            <a:r>
              <a:rPr lang="en-US" altLang="zh-CN"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CN"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放入</a:t>
            </a:r>
            <a:r>
              <a:rPr lang="en-US" altLang="zh-CN"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可以存取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./jail/</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./jail/</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Permission denied</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再測試一次，真的無法存取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a:t>
            </a:r>
            <a:endPar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3992370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8B9F1-F34F-9C46-8AD3-0BD421EB5406}"/>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EA725811-CEBE-034C-B03F-F0153E882A0F}"/>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lnSpcReduction="10000"/>
          </a:bodyP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cat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Hello</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使用</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指令，確定</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canotWrite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的內容和</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一樣，他們實際上是同一個檔案*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使用</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ls -</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看這二個檔案的</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inode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number</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，發現是的確是一樣的*</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endParaRPr kumimoji="1" lang="zh-TW" altLang="en-US"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523071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0F9D4-10B3-8245-8F1F-01DDF44A4E7D}"/>
              </a:ext>
            </a:extLst>
          </p:cNvPr>
          <p:cNvSpPr>
            <a:spLocks noGrp="1"/>
          </p:cNvSpPr>
          <p:nvPr>
            <p:ph type="title"/>
          </p:nvPr>
        </p:nvSpPr>
        <p:spPr/>
        <p:txBody>
          <a:bodyPr/>
          <a:lstStyle/>
          <a:p>
            <a:r>
              <a:rPr kumimoji="1" lang="en-US" altLang="zh-TW" dirty="0" err="1"/>
              <a:t>softlink</a:t>
            </a:r>
            <a:r>
              <a:rPr kumimoji="1" lang="zh-TW" altLang="en-US" dirty="0"/>
              <a:t>的特性 </a:t>
            </a:r>
          </a:p>
        </p:txBody>
      </p:sp>
      <p:sp>
        <p:nvSpPr>
          <p:cNvPr id="3" name="內容版面配置區 2">
            <a:extLst>
              <a:ext uri="{FF2B5EF4-FFF2-40B4-BE49-F238E27FC236}">
                <a16:creationId xmlns:a16="http://schemas.microsoft.com/office/drawing/2014/main" id="{B1E40245-F1DD-244F-904A-F05CA28C30FF}"/>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延續上一個問題的假設，建立一個</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softlink</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指向</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ln -s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link2cannotWrite</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./link2cannotWrite </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./link2cannotWrite: Permission denied</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il</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link2cannotWrite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234448</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lrwxrwxrwx</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18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19:51 link2cannotWrite -&gt;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64732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63EEA3-8CB8-B04E-A0E0-C67346699AE6}"/>
              </a:ext>
            </a:extLst>
          </p:cNvPr>
          <p:cNvSpPr>
            <a:spLocks noGrp="1"/>
          </p:cNvSpPr>
          <p:nvPr>
            <p:ph type="title"/>
          </p:nvPr>
        </p:nvSpPr>
        <p:spPr/>
        <p:txBody>
          <a:bodyPr/>
          <a:lstStyle/>
          <a:p>
            <a:r>
              <a:rPr kumimoji="1" lang="en-US" altLang="zh-TW" dirty="0" err="1"/>
              <a:t>softlink</a:t>
            </a:r>
            <a:r>
              <a:rPr kumimoji="1" lang="zh-TW" altLang="en-US" dirty="0"/>
              <a:t>的特性 </a:t>
            </a:r>
          </a:p>
        </p:txBody>
      </p:sp>
      <p:sp>
        <p:nvSpPr>
          <p:cNvPr id="3" name="內容版面配置區 2">
            <a:extLst>
              <a:ext uri="{FF2B5EF4-FFF2-40B4-BE49-F238E27FC236}">
                <a16:creationId xmlns:a16="http://schemas.microsoft.com/office/drawing/2014/main" id="{36573F58-1755-8D48-8DC0-42692A6B99C7}"/>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inode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number</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不一樣，因此是不一樣的檔案*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p:txBody>
      </p:sp>
    </p:spTree>
    <p:extLst>
      <p:ext uri="{BB962C8B-B14F-4D97-AF65-F5344CB8AC3E}">
        <p14:creationId xmlns:p14="http://schemas.microsoft.com/office/powerpoint/2010/main" val="851693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038BE41-4E06-D145-9772-6D17243952A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hard 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1008BB2-09DC-BF4E-A4C5-7300EE92E711}"/>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Linux指令：ln（hard link），ln -s （soft link）</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4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74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/*hard link*/</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link(</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*oldpath,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*newpath);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74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/*soft link*/</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symlink(</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*oldpath,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*newpath);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878408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B8F9C-3644-F34E-87CE-905E74CD90AB}"/>
              </a:ext>
            </a:extLst>
          </p:cNvPr>
          <p:cNvSpPr>
            <a:spLocks noGrp="1"/>
          </p:cNvSpPr>
          <p:nvPr>
            <p:ph type="title"/>
          </p:nvPr>
        </p:nvSpPr>
        <p:spPr/>
        <p:txBody>
          <a:bodyPr/>
          <a:lstStyle/>
          <a:p>
            <a:r>
              <a:rPr kumimoji="1" lang="en-US" altLang="zh-TW" dirty="0"/>
              <a:t>link</a:t>
            </a:r>
            <a:endParaRPr kumimoji="1" lang="zh-TW" altLang="en-US" dirty="0"/>
          </a:p>
        </p:txBody>
      </p:sp>
      <p:sp>
        <p:nvSpPr>
          <p:cNvPr id="3" name="內容版面配置區 2">
            <a:extLst>
              <a:ext uri="{FF2B5EF4-FFF2-40B4-BE49-F238E27FC236}">
                <a16:creationId xmlns:a16="http://schemas.microsoft.com/office/drawing/2014/main" id="{E10C4E27-96BD-7D40-B222-E57D587059E2}"/>
              </a:ext>
            </a:extLst>
          </p:cNvPr>
          <p:cNvSpPr>
            <a:spLocks noGrp="1"/>
          </p:cNvSpPr>
          <p:nvPr>
            <p:ph idx="1"/>
          </p:nvPr>
        </p:nvSpPr>
        <p:spPr/>
        <p:txBody>
          <a:bodyPr>
            <a:normAutofit/>
          </a:bodyPr>
          <a:lstStyle/>
          <a:p>
            <a:pPr>
              <a:lnSpc>
                <a:spcPct val="150000"/>
              </a:lnSpc>
            </a:pPr>
            <a:r>
              <a:rPr kumimoji="1" lang="zh-TW" altLang="en-US" sz="3200" dirty="0"/>
              <a:t> 撰寫一支程式，可以建立</a:t>
            </a:r>
            <a:r>
              <a:rPr kumimoji="1" lang="en" altLang="zh-TW" sz="3200" dirty="0"/>
              <a:t>hard link</a:t>
            </a:r>
            <a:r>
              <a:rPr kumimoji="1" lang="zh-TW" altLang="en-US" sz="3200" dirty="0"/>
              <a:t>及</a:t>
            </a:r>
            <a:r>
              <a:rPr kumimoji="1" lang="en" altLang="zh-TW" sz="3200" dirty="0"/>
              <a:t>soft link</a:t>
            </a:r>
          </a:p>
          <a:p>
            <a:pPr lvl="1">
              <a:lnSpc>
                <a:spcPct val="150000"/>
              </a:lnSpc>
            </a:pPr>
            <a:r>
              <a:rPr kumimoji="1" lang="zh-TW" altLang="en-US" sz="2800" dirty="0"/>
              <a:t>例子，建立</a:t>
            </a:r>
            <a:r>
              <a:rPr kumimoji="1" lang="en" altLang="zh-TW" sz="2800" dirty="0"/>
              <a:t>hard link</a:t>
            </a:r>
            <a:r>
              <a:rPr kumimoji="1" lang="zh-TW" altLang="en" sz="2800" dirty="0"/>
              <a:t>：</a:t>
            </a:r>
            <a:r>
              <a:rPr kumimoji="1" lang="en" altLang="zh-TW" sz="2800" dirty="0"/>
              <a:t>link -s source target</a:t>
            </a:r>
          </a:p>
          <a:p>
            <a:pPr lvl="1">
              <a:lnSpc>
                <a:spcPct val="150000"/>
              </a:lnSpc>
            </a:pPr>
            <a:r>
              <a:rPr kumimoji="1" lang="zh-TW" altLang="en-US" sz="2800" dirty="0"/>
              <a:t>例子，建立</a:t>
            </a:r>
            <a:r>
              <a:rPr kumimoji="1" lang="en" altLang="zh-TW" sz="2800" dirty="0"/>
              <a:t>soft link </a:t>
            </a:r>
            <a:r>
              <a:rPr kumimoji="1" lang="zh-TW" altLang="en" sz="2800" dirty="0"/>
              <a:t>：</a:t>
            </a:r>
            <a:r>
              <a:rPr kumimoji="1" lang="en" altLang="zh-TW" sz="2800" dirty="0"/>
              <a:t>link source target</a:t>
            </a:r>
          </a:p>
        </p:txBody>
      </p:sp>
    </p:spTree>
    <p:extLst>
      <p:ext uri="{BB962C8B-B14F-4D97-AF65-F5344CB8AC3E}">
        <p14:creationId xmlns:p14="http://schemas.microsoft.com/office/powerpoint/2010/main" val="1865229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2C8E3DD-BF4D-8B41-8062-2FCA7FB9F4F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98DC8D-DF4D-2045-92FA-EFE075B4663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lnSpcReduction="10000"/>
          </a:bodyPr>
          <a:lstStyle/>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stdio.h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unistd.h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errno.h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main(</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"%d \n"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 </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4</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0084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err="1">
                <a:solidFill>
                  <a:srgbClr val="008400"/>
                </a:solidFill>
                <a:uFillTx/>
                <a:latin typeface="Menlo"/>
                <a:ea typeface="Microsoft YaHei Light" panose="020B0502040204020203" pitchFamily="34" charset="-122"/>
                <a:cs typeface="Noto Sans Mono Light" panose="020B0409040504020204" pitchFamily="50"/>
              </a:rPr>
              <a:t>softlink</a:t>
            </a:r>
            <a:r>
              <a:rPr lang="en-US" altLang="zh-TW" sz="1600" u="none" strike="noStrike" kern="1200" cap="none" spc="-1" baseline="0" dirty="0">
                <a:solidFill>
                  <a:srgbClr val="0084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symlink</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3</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 %s\n"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3</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4" name="TextShape 3">
            <a:extLst>
              <a:ext uri="{FF2B5EF4-FFF2-40B4-BE49-F238E27FC236}">
                <a16:creationId xmlns:a16="http://schemas.microsoft.com/office/drawing/2014/main" id="{6CD07D50-2AC1-864B-81C7-92906AF52E09}"/>
              </a:ext>
            </a:extLst>
          </p:cNvPr>
          <p:cNvSpPr txBox="1"/>
          <p:nvPr/>
        </p:nvSpPr>
        <p:spPr>
          <a:xfrm>
            <a:off x="6335996" y="1775517"/>
            <a:ext cx="5667478" cy="2828010"/>
          </a:xfrm>
          <a:prstGeom prst="rect">
            <a:avLst/>
          </a:prstGeom>
          <a:noFill/>
          <a:ln cap="flat">
            <a:noFill/>
          </a:ln>
        </p:spPr>
        <p:txBody>
          <a:bodyPr vert="horz" wrap="square" lIns="90004" tIns="44997" rIns="90004" bIns="44997" anchor="t" anchorCtr="0" compatLnSpc="1">
            <a:normAutofit/>
          </a:bodyPr>
          <a:lstStyle/>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perror</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"soft</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link:"</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else</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link(</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1</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 %s\n"</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1</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perror</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"hard</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link"</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return</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524137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0DD0335-74E7-864D-A6AB-2E02630825F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33C6E1C-E2DD-5F4B-850D-B12DA7F49B85}"/>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./a.out -s link.c 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4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link.c, 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./a.out link.c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3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link.c,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ls l* -alh</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lrwxrwxrwx 1 shiwulo shiwulo   6  二  17 13:56 l -&gt; link.c</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-rw-rw-r-- 2 shiwulo shiwulo 406  二  17 13:54 link.c</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-rw-rw-r-- 2 shiwulo shiwulo 406  二  17 13:54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8830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EF44FC0-1ED1-6B41-A280-000D442727B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測試連向一個目錄</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D61AFAC-B559-DA43-8241-06ED36B99241}"/>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ln ch06 chxx</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ln: ch06: hard link not allowed for directory</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85496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D23A96-B7DB-6848-80DF-CC5E480723E4}"/>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B9209A74-9149-3D4E-AEFD-19309D82AE3E}"/>
              </a:ext>
            </a:extLst>
          </p:cNvPr>
          <p:cNvSpPr>
            <a:spLocks noGrp="1"/>
          </p:cNvSpPr>
          <p:nvPr>
            <p:ph idx="1"/>
          </p:nvPr>
        </p:nvSpPr>
        <p:spPr/>
        <p:txBody>
          <a:bodyPr/>
          <a:lstStyle/>
          <a:p>
            <a:pPr>
              <a:lnSpc>
                <a:spcPct val="150000"/>
              </a:lnSpc>
            </a:pPr>
            <a:r>
              <a:rPr kumimoji="1" lang="zh-TW" altLang="en-US" dirty="0"/>
              <a:t>了解到</a:t>
            </a:r>
            <a:r>
              <a:rPr kumimoji="1" lang="en" altLang="zh-TW" dirty="0"/>
              <a:t>soft link</a:t>
            </a:r>
            <a:r>
              <a:rPr kumimoji="1" lang="zh-TW" altLang="en-US" dirty="0"/>
              <a:t>相當於</a:t>
            </a:r>
            <a:r>
              <a:rPr kumimoji="1" lang="en" altLang="zh-TW" dirty="0"/>
              <a:t>windows</a:t>
            </a:r>
            <a:r>
              <a:rPr kumimoji="1" lang="zh-TW" altLang="en-US" dirty="0"/>
              <a:t>的「捷徑」</a:t>
            </a:r>
          </a:p>
          <a:p>
            <a:pPr>
              <a:lnSpc>
                <a:spcPct val="150000"/>
              </a:lnSpc>
            </a:pPr>
            <a:r>
              <a:rPr kumimoji="1" lang="zh-TW" altLang="en-US" dirty="0"/>
              <a:t>了解</a:t>
            </a:r>
            <a:r>
              <a:rPr kumimoji="1" lang="en" altLang="zh-TW" dirty="0"/>
              <a:t>hard link</a:t>
            </a:r>
            <a:r>
              <a:rPr kumimoji="1" lang="zh-TW" altLang="en-US" dirty="0"/>
              <a:t>的意涵，只有移除所有的「</a:t>
            </a:r>
            <a:r>
              <a:rPr kumimoji="1" lang="en" altLang="zh-TW" dirty="0"/>
              <a:t>hard link</a:t>
            </a:r>
            <a:r>
              <a:rPr kumimoji="1" lang="zh-TW" altLang="en" dirty="0"/>
              <a:t>」</a:t>
            </a:r>
            <a:r>
              <a:rPr kumimoji="1" lang="zh-TW" altLang="en-US" dirty="0"/>
              <a:t>及「原檔案」後，該檔案才會真正的消失</a:t>
            </a:r>
          </a:p>
          <a:p>
            <a:pPr>
              <a:lnSpc>
                <a:spcPct val="150000"/>
              </a:lnSpc>
            </a:pPr>
            <a:r>
              <a:rPr kumimoji="1" lang="zh-TW" altLang="en-US" dirty="0"/>
              <a:t>要知道</a:t>
            </a:r>
            <a:r>
              <a:rPr kumimoji="1" lang="en" altLang="zh-TW" dirty="0"/>
              <a:t>soft link</a:t>
            </a:r>
            <a:r>
              <a:rPr kumimoji="1" lang="zh-TW" altLang="en-US" dirty="0"/>
              <a:t>和</a:t>
            </a:r>
            <a:r>
              <a:rPr kumimoji="1" lang="en" altLang="zh-TW" dirty="0"/>
              <a:t>hard link</a:t>
            </a:r>
            <a:r>
              <a:rPr kumimoji="1" lang="zh-TW" altLang="en-US" dirty="0"/>
              <a:t>在權限上的不同</a:t>
            </a:r>
          </a:p>
        </p:txBody>
      </p:sp>
    </p:spTree>
    <p:extLst>
      <p:ext uri="{BB962C8B-B14F-4D97-AF65-F5344CB8AC3E}">
        <p14:creationId xmlns:p14="http://schemas.microsoft.com/office/powerpoint/2010/main" val="54559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6B6AF00-2C76-F142-9A78-1462088CECA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6AF0612-4143-2E42-BF0E-ABF740781936}"/>
              </a:ext>
            </a:extLst>
          </p:cNvPr>
          <p:cNvSpPr txBox="1"/>
          <p:nvPr/>
        </p:nvSpPr>
        <p:spPr>
          <a:xfrm>
            <a:off x="600477" y="1837084"/>
            <a:ext cx="10990804"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C00000"/>
                </a:solidFill>
                <a:uFillTx/>
                <a:latin typeface="Courier"/>
                <a:ea typeface="Consolas"/>
                <a:cs typeface="Noto Sans Mono Light" panose="020B0409040504020204" pitchFamily="50"/>
              </a:rPr>
              <a:t>-rw-r--r--  </a:t>
            </a:r>
            <a:r>
              <a:rPr lang="zh-TW" sz="2400" b="0" i="0" u="none" strike="noStrike" kern="1200" cap="none" spc="-1" baseline="0" dirty="0">
                <a:solidFill>
                  <a:srgbClr val="000000"/>
                </a:solidFill>
                <a:uFillTx/>
                <a:latin typeface="Courier"/>
                <a:ea typeface="Consolas"/>
                <a:cs typeface="Noto Sans Mono Light" panose="020B0409040504020204" pitchFamily="50"/>
              </a:rPr>
              <a:t>2 shiwulo shiwulo 8.8K Dec 29 05:41 examples.desktop</a:t>
            </a:r>
            <a:r>
              <a:rPr lang="zh-TW" sz="2400" b="0" i="0" u="none" strike="noStrike" kern="1200" cap="none" spc="-1" baseline="0" dirty="0">
                <a:solidFill>
                  <a:srgbClr val="C00000"/>
                </a:solidFill>
                <a:uFillTx/>
                <a:latin typeface="Courier"/>
                <a:ea typeface="Consolas"/>
                <a:cs typeface="Noto Sans Mono Light" panose="020B0409040504020204" pitchFamily="50"/>
              </a:rPr>
              <a:t> -rw-r--r--  </a:t>
            </a:r>
            <a:r>
              <a:rPr lang="zh-TW" sz="2400" b="0" i="0" u="none" strike="noStrike" kern="1200" cap="none" spc="-1" baseline="0" dirty="0">
                <a:solidFill>
                  <a:srgbClr val="000000"/>
                </a:solidFill>
                <a:uFillTx/>
                <a:latin typeface="Courier"/>
                <a:ea typeface="Consolas"/>
                <a:cs typeface="Noto Sans Mono Light" panose="020B0409040504020204" pitchFamily="50"/>
              </a:rPr>
              <a:t>1 shiwulo shiwulo  675 Dec 29 05:41 .profile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紅色的第1個字代表目錄（d）或檔案（-）捷徑（</a:t>
            </a:r>
            <a:r>
              <a:rPr lang="zh-TW" sz="2800" u="none" strike="noStrike" kern="1200" cap="none" spc="-1" baseline="0" dirty="0">
                <a:solidFill>
                  <a:srgbClr val="000000"/>
                </a:solidFill>
                <a:uFillTx/>
                <a:latin typeface="Microsoft YaHei Light" panose="020B0502040204020203" pitchFamily="34" charset="-122"/>
                <a:ea typeface="Consolas"/>
                <a:cs typeface="Noto Sans Mono Light" panose="020B0409040504020204" pitchFamily="50"/>
              </a:rPr>
              <a:t>l</a:t>
            </a:r>
            <a:r>
              <a:rPr lang="zh-TW" sz="2800" b="0" i="0" u="none" strike="noStrike" kern="1200" cap="none" spc="-1" baseline="0" dirty="0">
                <a:solidFill>
                  <a:srgbClr val="000000"/>
                </a:solidFill>
                <a:uFillTx/>
                <a:latin typeface="Arial"/>
                <a:ea typeface="Consolas"/>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2-9總共九個字，代表各種人（擁有者、群組、其他人）的讀寫的權利，rwx分別代表讀取、寫入、執行</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因此</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00B050"/>
                </a:solidFill>
                <a:uFillTx/>
                <a:latin typeface="Courier"/>
                <a:ea typeface="Consolas"/>
                <a:cs typeface="Noto Sans Mono Light" panose="020B0409040504020204" pitchFamily="50"/>
              </a:rPr>
              <a:t>rw-</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0070C0"/>
                </a:solidFill>
                <a:uFillTx/>
                <a:latin typeface="Courier"/>
                <a:ea typeface="Consolas"/>
                <a:cs typeface="Noto Sans Mono Light" panose="020B0409040504020204" pitchFamily="50"/>
              </a:rPr>
              <a:t>r--</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7030A0"/>
                </a:solidFill>
                <a:uFillTx/>
                <a:latin typeface="Courier"/>
                <a:ea typeface="Consolas"/>
                <a:cs typeface="Noto Sans Mono Light" panose="020B0409040504020204" pitchFamily="50"/>
              </a:rPr>
              <a:t>r-- </a:t>
            </a:r>
            <a:r>
              <a:rPr lang="zh-TW" sz="2800" b="0" i="0" u="none" strike="noStrike" kern="1200" cap="none" spc="-1" baseline="0" dirty="0">
                <a:solidFill>
                  <a:srgbClr val="000000"/>
                </a:solidFill>
                <a:uFillTx/>
                <a:latin typeface="Arial"/>
                <a:ea typeface="Consolas"/>
                <a:cs typeface="Noto Sans Mono Light" panose="020B0409040504020204" pitchFamily="50"/>
              </a:rPr>
              <a:t>，代表「</a:t>
            </a:r>
            <a:r>
              <a:rPr lang="zh-TW" sz="2800" b="0" i="0" u="none" strike="noStrike" kern="1200" cap="none" spc="-1" baseline="0" dirty="0">
                <a:solidFill>
                  <a:srgbClr val="C00000"/>
                </a:solidFill>
                <a:uFillTx/>
                <a:latin typeface="Arial"/>
                <a:ea typeface="Consolas"/>
                <a:cs typeface="Noto Sans Mono Light" panose="020B0409040504020204" pitchFamily="50"/>
              </a:rPr>
              <a:t>這是檔案</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00B050"/>
                </a:solidFill>
                <a:uFillTx/>
                <a:latin typeface="Arial"/>
                <a:ea typeface="Consolas"/>
                <a:cs typeface="Noto Sans Mono Light" panose="020B0409040504020204" pitchFamily="50"/>
              </a:rPr>
              <a:t>擁有者可讀寫</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0070C0"/>
                </a:solidFill>
                <a:uFillTx/>
                <a:latin typeface="Arial"/>
                <a:ea typeface="Consolas"/>
                <a:cs typeface="Noto Sans Mono Light" panose="020B0409040504020204" pitchFamily="50"/>
              </a:rPr>
              <a:t>群組可以讀</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7030A0"/>
                </a:solidFill>
                <a:uFillTx/>
                <a:latin typeface="Arial"/>
                <a:ea typeface="Consolas"/>
                <a:cs typeface="Noto Sans Mono Light" panose="020B0409040504020204" pitchFamily="50"/>
              </a:rPr>
              <a:t>其他人可以讀</a:t>
            </a:r>
            <a:r>
              <a:rPr lang="zh-TW" sz="2800" b="0" i="0" u="none" strike="noStrike" kern="1200" cap="none" spc="-1" baseline="0" dirty="0">
                <a:solidFill>
                  <a:srgbClr val="000000"/>
                </a:solidFill>
                <a:uFillTx/>
                <a:latin typeface="Arial"/>
                <a:ea typeface="Consolas"/>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000993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E7979A-26AF-4E47-AD5F-70955D9A5F4B}"/>
              </a:ext>
            </a:extLst>
          </p:cNvPr>
          <p:cNvSpPr>
            <a:spLocks noGrp="1"/>
          </p:cNvSpPr>
          <p:nvPr>
            <p:ph type="title"/>
          </p:nvPr>
        </p:nvSpPr>
        <p:spPr/>
        <p:txBody>
          <a:bodyPr/>
          <a:lstStyle/>
          <a:p>
            <a:r>
              <a:rPr kumimoji="1" lang="zh-TW" altLang="en-US" dirty="0"/>
              <a:t>操作目錄及檔案屬性</a:t>
            </a:r>
          </a:p>
        </p:txBody>
      </p:sp>
    </p:spTree>
    <p:extLst>
      <p:ext uri="{BB962C8B-B14F-4D97-AF65-F5344CB8AC3E}">
        <p14:creationId xmlns:p14="http://schemas.microsoft.com/office/powerpoint/2010/main" val="3138441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C802778-FEC7-224D-A11E-33D695832D2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mkdir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DFE14B3-17B8-2149-B51D-4DF3BE94CD1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Linux指令：mkdir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mkdir(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 mode_t mode);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製造一個目錄於pathname，目錄權限是mode &amp; ~umask &amp;0777</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「umask」後面會介紹，基本上它是用來限制最高權限</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4143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01D8C43-22BA-C44F-959A-11682F23537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rmdir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307174C-825F-E54B-9847-9F8B75F5E0C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Linux指令：rmdir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rmdir(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刪除目錄pathname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64077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DB098A8-A7E9-014B-9389-5DAEB970049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1896B753-4D8B-B64F-B225-CCA10594A31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Linux指令：cd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chdir(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fchdir(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改變目前的工作目錄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91812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FC7D356-20B3-4444-95B6-E7CCEEF59FD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F45AB88-345C-3D42-93D5-B8DDC17EC702}"/>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將目前的「工作目錄」更改為path或者fd所指向的目錄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FF0000"/>
                </a:solidFill>
                <a:uFillTx/>
                <a:latin typeface="Menlo-Regular"/>
                <a:ea typeface="Microsoft YaHei Light" panose="020B0502040204020203" pitchFamily="34" charset="-122"/>
                <a:cs typeface="Noto Sans Mono Light" panose="020B0409040504020204" pitchFamily="50"/>
              </a:rPr>
              <a:t>在Linux中，cd是內建指令</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（internal，因此無法使用strace觀看cd如何實作）</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可以使用system(“bash”);</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604366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DC7F5E5-1E81-7B45-9C8D-0AE5A865C06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mycd（這是一個爛例子，因為cd不可能用外部指令實現）</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F636E9-8B52-9E49-9E14-6DB9C96B94F1}"/>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&lt;stdlib.h&gt;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**argv)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chdir(argv[</a:t>
            </a:r>
            <a:r>
              <a:rPr lang="zh-TW" sz="28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system(</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"bash"</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077374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8130159-C16D-3648-99C1-9D62E11843D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getcwd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1795E4C-6843-8C49-B017-EAF762B5619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Linux指令：pwd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*getcwd(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*buf, size_t size);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getcwd會將目前的「絕對路徑」寫入到buf，這個buf大小為size，如果buf太小，那麼Linux就無法將路徑完整地寫出到buf</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size大小應該為PATH_MAX，請注意：</a:t>
            </a:r>
            <a:r>
              <a:rPr lang="zh-TW" sz="28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PATH_MAX可能是執行時期決定的變數，因此應該用malloc()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802638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E85CEE2-422D-054B-AC66-5A2238EF36E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altLang="zh-TW" sz="44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get_current_dir_name</a:t>
            </a: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r>
              <a:rPr lang="en-US" alt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	</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比</a:t>
            </a:r>
            <a:r>
              <a:rPr lang="en-US" altLang="zh-TW" sz="44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getcwd</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好用的函數</a:t>
            </a:r>
            <a:endParaRPr lang="zh-TW" altLang="en-US"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798C7A0-701A-6B48-85AD-DAF348513494}"/>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get_current_dir_name() will malloc(3) an array big enough to  hold  the absolute pathname of the current working directory.</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The caller should free(3) the returned buffer.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48551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6E5FD8F-C35A-CB47-AC30-CD256B54061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0554DB6-67B1-0E4D-8F67-45083CB85844}"/>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寫一隻程式mypwd可以印出現在的工作目錄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10190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28B43-5EF3-CE4B-BCEA-CC3B55AE49C9}"/>
              </a:ext>
            </a:extLst>
          </p:cNvPr>
          <p:cNvSpPr>
            <a:spLocks noGrp="1"/>
          </p:cNvSpPr>
          <p:nvPr>
            <p:ph type="title"/>
          </p:nvPr>
        </p:nvSpPr>
        <p:spPr/>
        <p:txBody>
          <a:bodyPr/>
          <a:lstStyle/>
          <a:p>
            <a:r>
              <a:rPr kumimoji="1" lang="zh-TW" altLang="en-US" dirty="0"/>
              <a:t>條列目錄裡所有的物件</a:t>
            </a:r>
          </a:p>
        </p:txBody>
      </p:sp>
    </p:spTree>
    <p:extLst>
      <p:ext uri="{BB962C8B-B14F-4D97-AF65-F5344CB8AC3E}">
        <p14:creationId xmlns:p14="http://schemas.microsoft.com/office/powerpoint/2010/main" val="217474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90ACDE6-2AA7-904A-A116-951B46FA88A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DB8C737-DDCD-7B4C-AB73-26900CC8CA32}"/>
              </a:ext>
            </a:extLst>
          </p:cNvPr>
          <p:cNvSpPr txBox="1"/>
          <p:nvPr/>
        </p:nvSpPr>
        <p:spPr>
          <a:xfrm>
            <a:off x="583204" y="1871996"/>
            <a:ext cx="11025359"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-rw-r--r--  </a:t>
            </a:r>
            <a:r>
              <a:rPr lang="zh-TW" sz="2400" b="0" i="0" u="none" strike="noStrike" kern="1200" cap="none" spc="-1" baseline="0" dirty="0">
                <a:solidFill>
                  <a:srgbClr val="C00000"/>
                </a:solidFill>
                <a:uFillTx/>
                <a:latin typeface="Courier"/>
                <a:ea typeface="Consolas"/>
                <a:cs typeface="Noto Sans Mono Light" panose="020B0409040504020204" pitchFamily="50"/>
              </a:rPr>
              <a:t>2 shiwulo shiwulo </a:t>
            </a:r>
            <a:r>
              <a:rPr lang="zh-TW" sz="2400" b="0" i="0" u="none" strike="noStrike" kern="1200" cap="none" spc="-1" baseline="0" dirty="0">
                <a:solidFill>
                  <a:srgbClr val="000000"/>
                </a:solidFill>
                <a:uFillTx/>
                <a:latin typeface="Courier"/>
                <a:ea typeface="Consolas"/>
                <a:cs typeface="Noto Sans Mono Light" panose="020B0409040504020204" pitchFamily="50"/>
              </a:rPr>
              <a:t>8.8K Dec 29 05:41 examples.desktop -rw-r--r--  </a:t>
            </a:r>
            <a:r>
              <a:rPr lang="zh-TW" sz="2400" b="0" i="0" u="none" strike="noStrike" kern="1200" cap="none" spc="-1" baseline="0" dirty="0">
                <a:solidFill>
                  <a:srgbClr val="C00000"/>
                </a:solidFill>
                <a:uFillTx/>
                <a:latin typeface="Courier"/>
                <a:ea typeface="Consolas"/>
                <a:cs typeface="Noto Sans Mono Light" panose="020B0409040504020204" pitchFamily="50"/>
              </a:rPr>
              <a:t>1 shiwulo shiwulo  </a:t>
            </a:r>
            <a:r>
              <a:rPr lang="zh-TW" sz="2400" b="0" i="0" u="none" strike="noStrike" kern="1200" cap="none" spc="-1" baseline="0" dirty="0">
                <a:solidFill>
                  <a:srgbClr val="000000"/>
                </a:solidFill>
                <a:uFillTx/>
                <a:latin typeface="Courier"/>
                <a:ea typeface="Consolas"/>
                <a:cs typeface="Noto Sans Mono Light" panose="020B0409040504020204" pitchFamily="50"/>
              </a:rPr>
              <a:t>675 Dec 29 05:41 .profile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2與1分別代表有多少「連結」（有一點像是Windows的捷徑）連到這個檔案（後面會介紹Linux的「捷徑」）</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第一個shiwulo代表「擁有者」是shiwulo，第二個shiwulo代表這個檔案的「群組」是shiwulo</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289419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A6C140D-C1D6-B947-95E8-7CF4BC8003D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列出目錄裡所有的東西</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93E78A3-0492-7F4A-A159-928BC0609D2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Linux指令：ls</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DIR *opendir(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dirent *readdir(DIR *dp);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closedir(DIR *dp);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61943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0552DB7-E74D-394B-8A41-A31722500EE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dirent結構</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DC4F258-EEAE-9742-8A26-E4B1B9D437F8}"/>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lnSpcReduction="10000"/>
          </a:bodyPr>
          <a:lstStyle/>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dirent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ino_t          d_ino;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inode number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off_t          d_off;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not an offset; see NOTES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unsigned</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short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d_reclen;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length of this record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unsigned</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d_type;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type of file; not supported</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74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by all filesystem types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d_name[</a:t>
            </a:r>
            <a:r>
              <a:rPr lang="zh-TW" sz="20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256</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filename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在這個資料結構中，最常用到的是d_name，可以藉由d_name及stat()拿到這個檔案的所有屬性</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50263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268863C-DACD-7747-B165-83737EC7655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73D9EDE3-5D25-7E48-ABE2-8554CB7F4B30}"/>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dirent.h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argc</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opendir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readdir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while</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NULL</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"%s\n"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d_name</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readdir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closedir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6429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DAEEF20-AF25-A241-B226-21C8CA0F118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8303A83-AB12-604D-B657-24F9440E0CDF}"/>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 ./</a:t>
            </a: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a:t>
            </a: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chmod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chmod.c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dir2</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dir2.c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dir3</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dir3.c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link.c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lnk</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618224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DFA8941-1BD0-D34B-AEED-F0FF00F3B9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listDir.c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9E6B9D-D1CA-0B4E-9D0C-586A95932F24}"/>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level = </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void</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printName</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name) {</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for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&lt; level;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strcmp</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"d"</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else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name);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20206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691A482-E76A-C545-90C6-E63CCFB23B27}"/>
              </a:ext>
            </a:extLst>
          </p:cNvPr>
          <p:cNvSpPr txBox="1"/>
          <p:nvPr/>
        </p:nvSpPr>
        <p:spPr>
          <a:xfrm>
            <a:off x="838084" y="365037"/>
            <a:ext cx="10515243" cy="91079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listDir.c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1242130-A4C0-584B-9748-4B5775B3D0C0}"/>
              </a:ext>
            </a:extLst>
          </p:cNvPr>
          <p:cNvSpPr txBox="1"/>
          <p:nvPr/>
        </p:nvSpPr>
        <p:spPr>
          <a:xfrm>
            <a:off x="-25923" y="1291681"/>
            <a:ext cx="6433919" cy="4900324"/>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void</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listDir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level++;</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DIR*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opendir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assert(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NULL</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newPathName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*)malloc(PATH_MAX);</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struct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dirent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entry;</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struct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dirent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int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 = </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readdir_r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&amp;entry, &amp;result);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while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(result !=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NULL</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if</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strcmp</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entry.d_name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D12F1B"/>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strcmp</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entry.d_name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D12F1B"/>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 = </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readdir_r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&amp;entry, &amp;result);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assert(ret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continue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
        <p:nvSpPr>
          <p:cNvPr id="4" name="文字方塊 1">
            <a:extLst>
              <a:ext uri="{FF2B5EF4-FFF2-40B4-BE49-F238E27FC236}">
                <a16:creationId xmlns:a16="http://schemas.microsoft.com/office/drawing/2014/main" id="{EFA0FFAD-FEB2-E242-B61A-CBB31376BBB7}"/>
              </a:ext>
            </a:extLst>
          </p:cNvPr>
          <p:cNvSpPr txBox="1"/>
          <p:nvPr/>
        </p:nvSpPr>
        <p:spPr>
          <a:xfrm>
            <a:off x="5782793" y="1166646"/>
            <a:ext cx="6433918" cy="4816703"/>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assert(ret == </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0</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DT_LNK)</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"l"</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DT_REG)</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DT_DIR)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"d"</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sprintf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"%s/%s"</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"%s\n"</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listDir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ret =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readdir_r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curDir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&amp;entry, &amp;result);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assert(ret == </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0</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closedir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curDir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level--;</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int</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main(</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int</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argc</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char</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argv</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listDir</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argv</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1</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endParaRPr lang="en-US" sz="13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990070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E97A109-F714-7C4A-BB39-A1F3D417686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0175AA5-32BF-7348-82D4-B0D268FF3C86}"/>
              </a:ext>
            </a:extLst>
          </p:cNvPr>
          <p:cNvSpPr txBox="1"/>
          <p:nvPr/>
        </p:nvSpPr>
        <p:spPr>
          <a:xfrm>
            <a:off x="838084" y="1825563"/>
            <a:ext cx="10515243" cy="4350962"/>
          </a:xfrm>
          <a:prstGeom prst="rect">
            <a:avLst/>
          </a:prstGeom>
          <a:solidFill>
            <a:srgbClr val="000000"/>
          </a:solidFill>
          <a:ln w="12600" cap="flat">
            <a:solidFill>
              <a:srgbClr val="000000"/>
            </a:solidFill>
            <a:prstDash val="solid"/>
            <a:miter/>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|2018-</a:t>
            </a:r>
            <a:r>
              <a:rPr lang="zh-TW"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系統程式期中考（筆試部分）</a:t>
            </a: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 .docx</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d  +2018-sp-midterm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../2018-sp-midterm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d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vscode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../2018-sp-midterm/.</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vscode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launch.json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settings.json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c_cpp_properties.json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gettime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listDir</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154747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583669-353B-D542-A7CD-34049182E593}"/>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CF5453BC-46E1-0A45-89E3-8BCF49B1BD69}"/>
              </a:ext>
            </a:extLst>
          </p:cNvPr>
          <p:cNvSpPr>
            <a:spLocks noGrp="1"/>
          </p:cNvSpPr>
          <p:nvPr>
            <p:ph idx="1"/>
          </p:nvPr>
        </p:nvSpPr>
        <p:spPr/>
        <p:txBody>
          <a:bodyPr/>
          <a:lstStyle/>
          <a:p>
            <a:pPr>
              <a:lnSpc>
                <a:spcPct val="150000"/>
              </a:lnSpc>
            </a:pPr>
            <a:r>
              <a:rPr kumimoji="1" lang="zh-TW" altLang="en-US" dirty="0"/>
              <a:t>了解在在傳統</a:t>
            </a:r>
            <a:r>
              <a:rPr kumimoji="1" lang="en-US" altLang="zh-TW" dirty="0"/>
              <a:t>Unix-like</a:t>
            </a:r>
            <a:r>
              <a:rPr kumimoji="1" lang="zh-TW" altLang="en-US" dirty="0"/>
              <a:t>系統中，目錄的構造如同檔案</a:t>
            </a:r>
          </a:p>
          <a:p>
            <a:pPr lvl="1">
              <a:lnSpc>
                <a:spcPct val="150000"/>
              </a:lnSpc>
            </a:pPr>
            <a:r>
              <a:rPr kumimoji="1" lang="zh-TW" altLang="en-US" dirty="0"/>
              <a:t>但實際上現在的目錄可能是</a:t>
            </a:r>
            <a:r>
              <a:rPr kumimoji="1" lang="en-US" altLang="zh-TW" dirty="0"/>
              <a:t>B-tree</a:t>
            </a:r>
            <a:r>
              <a:rPr kumimoji="1" lang="zh-TW" altLang="en-US" dirty="0"/>
              <a:t>或者是</a:t>
            </a:r>
            <a:r>
              <a:rPr kumimoji="1" lang="en-US" altLang="zh-TW" dirty="0"/>
              <a:t>hash</a:t>
            </a:r>
            <a:r>
              <a:rPr kumimoji="1" lang="zh-TW" altLang="en-US" dirty="0"/>
              <a:t>構造</a:t>
            </a:r>
          </a:p>
          <a:p>
            <a:pPr>
              <a:lnSpc>
                <a:spcPct val="150000"/>
              </a:lnSpc>
            </a:pPr>
            <a:r>
              <a:rPr kumimoji="1" lang="zh-TW" altLang="en-US" dirty="0"/>
              <a:t>雖然目錄如同一個檔案，但打開目錄需要使用特別的函數</a:t>
            </a:r>
          </a:p>
          <a:p>
            <a:pPr>
              <a:lnSpc>
                <a:spcPct val="150000"/>
              </a:lnSpc>
            </a:pPr>
            <a:r>
              <a:rPr kumimoji="1" lang="zh-TW" altLang="en-US" dirty="0"/>
              <a:t>了解為什麼</a:t>
            </a:r>
            <a:r>
              <a:rPr kumimoji="1" lang="en-US" altLang="zh-TW" dirty="0" err="1"/>
              <a:t>get_current_dir_name</a:t>
            </a:r>
            <a:r>
              <a:rPr kumimoji="1" lang="zh-TW" altLang="en-US" dirty="0"/>
              <a:t>比</a:t>
            </a:r>
            <a:r>
              <a:rPr kumimoji="1" lang="en-US" altLang="zh-TW" dirty="0" err="1"/>
              <a:t>getcwd</a:t>
            </a:r>
            <a:r>
              <a:rPr kumimoji="1" lang="zh-TW" altLang="en-US" dirty="0"/>
              <a:t>要來得好，並且了解</a:t>
            </a:r>
            <a:r>
              <a:rPr kumimoji="1" lang="en-US" altLang="zh-TW" dirty="0" err="1"/>
              <a:t>get_current_dir_name</a:t>
            </a:r>
            <a:r>
              <a:rPr kumimoji="1" lang="zh-TW" altLang="en-US" dirty="0"/>
              <a:t>必須搭配</a:t>
            </a:r>
            <a:r>
              <a:rPr kumimoji="1" lang="en-US" altLang="zh-TW" dirty="0"/>
              <a:t>free</a:t>
            </a:r>
            <a:r>
              <a:rPr kumimoji="1" lang="zh-TW" altLang="en-US" dirty="0"/>
              <a:t>使用</a:t>
            </a:r>
          </a:p>
          <a:p>
            <a:pPr>
              <a:lnSpc>
                <a:spcPct val="150000"/>
              </a:lnSpc>
            </a:pPr>
            <a:r>
              <a:rPr kumimoji="1" lang="zh-TW" altLang="en-US" dirty="0"/>
              <a:t>複習了遞迴的使用方式</a:t>
            </a:r>
          </a:p>
        </p:txBody>
      </p:sp>
    </p:spTree>
    <p:extLst>
      <p:ext uri="{BB962C8B-B14F-4D97-AF65-F5344CB8AC3E}">
        <p14:creationId xmlns:p14="http://schemas.microsoft.com/office/powerpoint/2010/main" val="3877900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BCEE1-09FC-9143-93DE-3092B1CF7C09}"/>
              </a:ext>
            </a:extLst>
          </p:cNvPr>
          <p:cNvSpPr>
            <a:spLocks noGrp="1"/>
          </p:cNvSpPr>
          <p:nvPr>
            <p:ph type="title"/>
          </p:nvPr>
        </p:nvSpPr>
        <p:spPr/>
        <p:txBody>
          <a:bodyPr/>
          <a:lstStyle/>
          <a:p>
            <a:r>
              <a:rPr kumimoji="1" lang="zh-TW" altLang="en-US" dirty="0"/>
              <a:t>利用</a:t>
            </a:r>
            <a:r>
              <a:rPr kumimoji="1" lang="en-US" altLang="zh-TW" dirty="0"/>
              <a:t>stat</a:t>
            </a:r>
            <a:r>
              <a:rPr kumimoji="1" lang="zh-TW" altLang="en-US" dirty="0"/>
              <a:t>讀取檔案屬性</a:t>
            </a:r>
          </a:p>
        </p:txBody>
      </p:sp>
    </p:spTree>
    <p:extLst>
      <p:ext uri="{BB962C8B-B14F-4D97-AF65-F5344CB8AC3E}">
        <p14:creationId xmlns:p14="http://schemas.microsoft.com/office/powerpoint/2010/main" val="473711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9AEDB5-AF11-7849-A527-3A754B93E8A7}"/>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更進階版的dir</a:t>
            </a:r>
            <a:endParaRPr kumimoji="1" lang="zh-TW" altLang="en-US" dirty="0"/>
          </a:p>
        </p:txBody>
      </p:sp>
      <p:sp>
        <p:nvSpPr>
          <p:cNvPr id="5" name="內容版面配置區 4">
            <a:extLst>
              <a:ext uri="{FF2B5EF4-FFF2-40B4-BE49-F238E27FC236}">
                <a16:creationId xmlns:a16="http://schemas.microsoft.com/office/drawing/2014/main" id="{C1D8FE8C-F4B2-3A4F-BC26-C4FF59BE3E80}"/>
              </a:ext>
            </a:extLst>
          </p:cNvPr>
          <p:cNvSpPr>
            <a:spLocks noGrp="1"/>
          </p:cNvSpPr>
          <p:nvPr>
            <p:ph idx="1"/>
          </p:nvPr>
        </p:nvSpPr>
        <p:spPr/>
        <p:txBody>
          <a:bodyPr/>
          <a:lstStyle/>
          <a:p>
            <a:pPr>
              <a:lnSpc>
                <a:spcPct val="150000"/>
              </a:lnSpc>
            </a:pPr>
            <a:r>
              <a:rPr kumimoji="1" lang="zh-TW" altLang="en-US" dirty="0"/>
              <a:t>目前的</a:t>
            </a:r>
            <a:r>
              <a:rPr kumimoji="1" lang="en-US" altLang="zh-TW" dirty="0" err="1"/>
              <a:t>dir</a:t>
            </a:r>
            <a:r>
              <a:rPr kumimoji="1" lang="zh-TW" altLang="en-US" dirty="0"/>
              <a:t>程式只能列印出檔案名稱，但無法知道這個檔案的屬性</a:t>
            </a:r>
          </a:p>
          <a:p>
            <a:pPr>
              <a:lnSpc>
                <a:spcPct val="150000"/>
              </a:lnSpc>
            </a:pPr>
            <a:r>
              <a:rPr kumimoji="1" lang="zh-TW" altLang="en-US" dirty="0"/>
              <a:t>如果要知道檔案的屬性，必須使用下一頁所列的三個函數</a:t>
            </a:r>
          </a:p>
        </p:txBody>
      </p:sp>
    </p:spTree>
    <p:extLst>
      <p:ext uri="{BB962C8B-B14F-4D97-AF65-F5344CB8AC3E}">
        <p14:creationId xmlns:p14="http://schemas.microsoft.com/office/powerpoint/2010/main" val="14364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94D028A-DEFC-1C48-A6E4-FBBDA36FCA2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0D8006A-193C-E440-A355-8B7FB052B8A4}"/>
              </a:ext>
            </a:extLst>
          </p:cNvPr>
          <p:cNvSpPr txBox="1"/>
          <p:nvPr/>
        </p:nvSpPr>
        <p:spPr>
          <a:xfrm>
            <a:off x="565556" y="1848596"/>
            <a:ext cx="11060280"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-rw-r--r--  2 shiwulo shiwulo </a:t>
            </a:r>
            <a:r>
              <a:rPr lang="zh-TW" sz="2400" b="0" i="0" u="none" strike="noStrike" kern="1200" cap="none" spc="-1" baseline="0" dirty="0">
                <a:solidFill>
                  <a:srgbClr val="00B050"/>
                </a:solidFill>
                <a:uFillTx/>
                <a:latin typeface="Courier"/>
                <a:ea typeface="Consolas"/>
                <a:cs typeface="Noto Sans Mono Light" panose="020B0409040504020204" pitchFamily="50"/>
              </a:rPr>
              <a:t>8.8K</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70C0"/>
                </a:solidFill>
                <a:uFillTx/>
                <a:latin typeface="Courier"/>
                <a:ea typeface="Consolas"/>
                <a:cs typeface="Noto Sans Mono Light" panose="020B0409040504020204" pitchFamily="50"/>
              </a:rPr>
              <a:t>examples.desktop </a:t>
            </a:r>
            <a:r>
              <a:rPr lang="zh-TW" sz="2400" b="0" i="0" u="none" strike="noStrike" kern="1200" cap="none" spc="-1" baseline="0" dirty="0">
                <a:solidFill>
                  <a:srgbClr val="000000"/>
                </a:solidFill>
                <a:uFillTx/>
                <a:latin typeface="Courier"/>
                <a:ea typeface="Consolas"/>
                <a:cs typeface="Noto Sans Mono Light" panose="020B0409040504020204" pitchFamily="50"/>
              </a:rPr>
              <a:t>-rw-r--r--  1 shiwulo shiwulo  </a:t>
            </a:r>
            <a:r>
              <a:rPr lang="zh-TW" sz="2400" b="0" i="0" u="none" strike="noStrike" kern="1200" cap="none" spc="-1" baseline="0" dirty="0">
                <a:solidFill>
                  <a:srgbClr val="00B050"/>
                </a:solidFill>
                <a:uFillTx/>
                <a:latin typeface="Courier"/>
                <a:ea typeface="Consolas"/>
                <a:cs typeface="Noto Sans Mono Light" panose="020B0409040504020204" pitchFamily="50"/>
              </a:rPr>
              <a:t>675</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70C0"/>
                </a:solidFill>
                <a:uFillTx/>
                <a:latin typeface="Courier"/>
                <a:ea typeface="Consolas"/>
                <a:cs typeface="Noto Sans Mono Light" panose="020B0409040504020204" pitchFamily="50"/>
              </a:rPr>
              <a:t>.profile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B050"/>
                </a:solidFill>
                <a:uFillTx/>
                <a:latin typeface="Courier"/>
                <a:ea typeface="Consolas"/>
                <a:cs typeface="Noto Sans Mono Light" panose="020B0409040504020204" pitchFamily="50"/>
              </a:rPr>
              <a:t>8.8K</a:t>
            </a: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B050"/>
                </a:solidFill>
                <a:uFillTx/>
                <a:latin typeface="Courier"/>
                <a:ea typeface="Consolas"/>
                <a:cs typeface="Noto Sans Mono Light" panose="020B0409040504020204" pitchFamily="50"/>
              </a:rPr>
              <a:t>675</a:t>
            </a:r>
            <a:r>
              <a:rPr lang="zh-TW" sz="2400" b="0" i="0" u="none" strike="noStrike" kern="1200" cap="none" spc="-1" baseline="0" dirty="0">
                <a:solidFill>
                  <a:srgbClr val="000000"/>
                </a:solidFill>
                <a:uFillTx/>
                <a:latin typeface="Courier"/>
                <a:ea typeface="Consolas"/>
                <a:cs typeface="Noto Sans Mono Light" panose="020B0409040504020204" pitchFamily="50"/>
              </a:rPr>
              <a:t>」分別代表檔案大小</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0000"/>
                </a:solidFill>
                <a:uFillTx/>
                <a:latin typeface="Courier"/>
                <a:ea typeface="Consolas"/>
                <a:cs typeface="Noto Sans Mono Light" panose="020B0409040504020204" pitchFamily="50"/>
              </a:rPr>
              <a:t>」及「</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0000"/>
                </a:solidFill>
                <a:uFillTx/>
                <a:latin typeface="Courier"/>
                <a:ea typeface="Consolas"/>
                <a:cs typeface="Noto Sans Mono Light" panose="020B0409040504020204" pitchFamily="50"/>
              </a:rPr>
              <a:t>」是上一次的「存取時間」</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70C0"/>
                </a:solidFill>
                <a:uFillTx/>
                <a:latin typeface="Courier"/>
                <a:ea typeface="Consolas"/>
                <a:cs typeface="Noto Sans Mono Light" panose="020B0409040504020204" pitchFamily="50"/>
              </a:rPr>
              <a:t> examples.desktop </a:t>
            </a:r>
            <a:r>
              <a:rPr lang="zh-TW" sz="2400" b="0" i="0" u="none" strike="noStrike" kern="1200" cap="none" spc="-1" baseline="0" dirty="0">
                <a:solidFill>
                  <a:srgbClr val="000000"/>
                </a:solidFill>
                <a:uFillTx/>
                <a:latin typeface="Courier"/>
                <a:ea typeface="Consolas"/>
                <a:cs typeface="Noto Sans Mono Light" panose="020B0409040504020204" pitchFamily="50"/>
              </a:rPr>
              <a:t>」及「</a:t>
            </a:r>
            <a:r>
              <a:rPr lang="zh-TW" sz="2400" b="0" i="0" u="none" strike="noStrike" kern="1200" cap="none" spc="-1" baseline="0" dirty="0">
                <a:solidFill>
                  <a:srgbClr val="0070C0"/>
                </a:solidFill>
                <a:uFillTx/>
                <a:latin typeface="Courier"/>
                <a:ea typeface="Consolas"/>
                <a:cs typeface="Noto Sans Mono Light" panose="020B0409040504020204" pitchFamily="50"/>
              </a:rPr>
              <a:t> .profile </a:t>
            </a:r>
            <a:r>
              <a:rPr lang="zh-TW" sz="2400" b="0" i="0" u="none" strike="noStrike" kern="1200" cap="none" spc="-1" baseline="0" dirty="0">
                <a:solidFill>
                  <a:srgbClr val="000000"/>
                </a:solidFill>
                <a:uFillTx/>
                <a:latin typeface="Courier"/>
                <a:ea typeface="Consolas"/>
                <a:cs typeface="Noto Sans Mono Light" panose="020B0409040504020204" pitchFamily="50"/>
              </a:rPr>
              <a:t>」則是檔名，請注意當檔名的第一個字母是小數點「.」時，該檔案是隱藏檔，如果「ls」所下的指令未包含「a」，就不會顯示隱藏檔</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185916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7452E36-71A1-A04E-BAE2-289DEA5E07C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更進階版的dir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14A2E14-F655-C447-A18C-95EB2B3EA07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fd,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lstat(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stat會將資料寫入buf，lstat會檢視「soft link」本身，而fstat的傳入值是file descriptor</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下一頁說明</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23322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649963D-346A-9844-B2EC-6E74116C4E4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C5EB58C-C9B2-A547-B40F-2B9D1E5963DB}"/>
              </a:ext>
            </a:extLst>
          </p:cNvPr>
          <p:cNvSpPr txBox="1"/>
          <p:nvPr/>
        </p:nvSpPr>
        <p:spPr>
          <a:xfrm>
            <a:off x="838084" y="1825563"/>
            <a:ext cx="10515243" cy="4797719"/>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dev_t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st_dev</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ID of device containing file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ino_t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st_ino</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7400"/>
                </a:solidFill>
                <a:uFillTx/>
                <a:latin typeface="Menlo-Regular"/>
                <a:ea typeface="Microsoft YaHei Light" panose="020B0502040204020203" pitchFamily="34" charset="-122"/>
                <a:cs typeface="Noto Sans Mono Light" panose="020B0409040504020204" pitchFamily="50"/>
              </a:rPr>
              <a:t>inode</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st_mode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protection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nlink_t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st_nlink</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of hard links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st_uid</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user ID of owner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gid_t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st_gid</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group ID of owner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dev_t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st_rdev</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device ID (if special file)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off_t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st_size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total size, in bytes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blksize_t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st_blksize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7400"/>
                </a:solidFill>
                <a:uFillTx/>
                <a:latin typeface="Menlo-Regular"/>
                <a:ea typeface="Microsoft YaHei Light" panose="020B0502040204020203" pitchFamily="34" charset="-122"/>
                <a:cs typeface="Noto Sans Mono Light" panose="020B0409040504020204" pitchFamily="50"/>
              </a:rPr>
              <a:t>blocksize</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for filesystem I/O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blkcnt_t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st_blocks</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of 512B blocks allocated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st_atime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access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st_mtime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modification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st_ctime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status change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83666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0C1E4B9-008B-1C45-A663-5CC645CFC6A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stat常用的欄位說明</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370C7FD-0A01-4348-AE29-A2881316EFEE}"/>
              </a:ext>
            </a:extLst>
          </p:cNvPr>
          <p:cNvSpPr txBox="1"/>
          <p:nvPr/>
        </p:nvSpPr>
        <p:spPr>
          <a:xfrm>
            <a:off x="604802" y="1847883"/>
            <a:ext cx="10981797"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mode_t    st_mode;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檔案類型及檔案權限*/</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nlink_t   st_nlink;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多少hard link指到這個檔案*/</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uid_t     st_uid;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owner的ID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gid_t     st_gid;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group的ID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dev_t     st_rdev;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device ID (if special file)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off_t     st_size;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total size, in bytes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st_atime;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最後存取時間*/</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st_mtime;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上次修改時間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st_ctime;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修改這個資料結構（meta-data）的時間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15074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3AA6444-6C0A-164C-BFE6-5535AA6D773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F4ACB9-19B5-944F-A634-F83B8640837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&lt;string.h&gt;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016268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9E50FC8-A011-6147-8BD2-B401DF4A33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550D9A4-46A9-9746-9BA4-E03D93FFE4A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&lt;time.h&gt;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 {</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DIR* dir;</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dirent* ent;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curDir =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pathname[</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512</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stat buf;</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p:txBody>
      </p:sp>
    </p:spTree>
    <p:extLst>
      <p:ext uri="{BB962C8B-B14F-4D97-AF65-F5344CB8AC3E}">
        <p14:creationId xmlns:p14="http://schemas.microsoft.com/office/powerpoint/2010/main" val="3580792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0C91D3E-E3EF-3349-ABAE-8A33A8A0534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384BFA0-6437-3D41-B719-8A7C9BA524F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a:solidFill>
                  <a:srgbClr val="AA0D91"/>
                </a:solidFill>
                <a:uFillTx/>
                <a:latin typeface="Courier New"/>
                <a:ea typeface="Courier New"/>
                <a:cs typeface="Noto Sans Mono Light" panose="020B0409040504020204" pitchFamily="50"/>
              </a:rPr>
              <a:t>char</a:t>
            </a:r>
            <a:r>
              <a:rPr lang="en-US" sz="2600" b="0" i="0" u="none" strike="noStrike" kern="1200" cap="none" spc="-1" baseline="0" dirty="0">
                <a:solidFill>
                  <a:srgbClr val="000000"/>
                </a:solidFill>
                <a:uFillTx/>
                <a:latin typeface="Courier New"/>
                <a:ea typeface="Courier New"/>
                <a:cs typeface="Noto Sans Mono Light" panose="020B0409040504020204" pitchFamily="50"/>
              </a:rPr>
              <a:t> *time;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 =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opendir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argv</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a:solidFill>
                  <a:srgbClr val="1C00CF"/>
                </a:solidFill>
                <a:uFillTx/>
                <a:latin typeface="Courier New"/>
                <a:ea typeface="Courier New"/>
                <a:cs typeface="Noto Sans Mono Light" panose="020B0409040504020204" pitchFamily="50"/>
              </a:rPr>
              <a:t>1</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1" i="0" u="none" strike="noStrike" kern="1200" cap="none" spc="-1" baseline="0" dirty="0">
                <a:solidFill>
                  <a:srgbClr val="000000"/>
                </a:solidFill>
                <a:uFillTx/>
                <a:latin typeface="Courier New"/>
                <a:ea typeface="Courier New"/>
                <a:cs typeface="Noto Sans Mono Light" panose="020B0409040504020204" pitchFamily="50"/>
              </a:rPr>
              <a:t> =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readdir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a:solidFill>
                  <a:srgbClr val="AA0D91"/>
                </a:solidFill>
                <a:uFillTx/>
                <a:latin typeface="Courier New"/>
                <a:ea typeface="Courier New"/>
                <a:cs typeface="Noto Sans Mono Light" panose="020B0409040504020204" pitchFamily="50"/>
              </a:rPr>
              <a:t>while</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r>
              <a:rPr lang="en-US" sz="2600" b="0" i="0" u="none" strike="noStrike" kern="1200" cap="none" spc="-1" baseline="0" dirty="0">
                <a:solidFill>
                  <a:srgbClr val="AA0D91"/>
                </a:solidFill>
                <a:uFillTx/>
                <a:latin typeface="Courier New"/>
                <a:ea typeface="Courier New"/>
                <a:cs typeface="Noto Sans Mono Light" panose="020B0409040504020204" pitchFamily="50"/>
              </a:rPr>
              <a:t>NULL</a:t>
            </a: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strcpy</a:t>
            </a:r>
            <a:r>
              <a:rPr lang="en-US" sz="2600" b="0"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curDir</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strcat</a:t>
            </a:r>
            <a:r>
              <a:rPr lang="en-US" sz="2600" b="0"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0" i="0" u="none" strike="noStrike" kern="1200" cap="none" spc="-1" baseline="0" dirty="0">
                <a:solidFill>
                  <a:srgbClr val="000000"/>
                </a:solidFill>
                <a:uFillTx/>
                <a:latin typeface="Courier New"/>
                <a:ea typeface="Courier New"/>
                <a:cs typeface="Noto Sans Mono Light" panose="020B0409040504020204" pitchFamily="50"/>
              </a:rPr>
              <a:t>-&gt;</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d_name</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stat(pathname, &amp;</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perm =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buf.st_mode</a:t>
            </a:r>
            <a:r>
              <a:rPr lang="en-US" sz="2600" b="0" i="0" u="none" strike="noStrike" kern="1200" cap="none" spc="-1" baseline="0" dirty="0">
                <a:solidFill>
                  <a:srgbClr val="000000"/>
                </a:solidFill>
                <a:uFillTx/>
                <a:latin typeface="Courier New"/>
                <a:ea typeface="Courier New"/>
                <a:cs typeface="Noto Sans Mono Light" panose="020B0409040504020204" pitchFamily="50"/>
              </a:rPr>
              <a:t> &amp;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(S_IRWXU | S_IRWXG | S_IRWXO));</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76544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B82A386-2AFC-6242-9CF7-AC1EE1F4AB1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ADCD20A-2DD8-1145-8D7C-9F8DAEDCFE8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ctime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(&amp;</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buf.st_atime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strlen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(time)-</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%d  %d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readdir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closedir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34463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6204DE4-423D-8F4B-ADAD-686F7F3D927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2634C5C-47B5-5249-88E8-825F187E5C56}"/>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./dir2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1000  1000      340 Sat Mar 12 06:42:29 2016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1000  1000      680 Fri Mar 11 16:35:03 2016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8663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305 Fri Mar 11 13:52:03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8709 Sat Mar 12 06:42:25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261 Fri Mar 11 17:05:58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9092 Sat Mar 12 06:42:29 2016 dir2</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762 Sat Mar 12 06:36:12 2016 dir2.c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298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link.c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298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lnk</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08469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B9663A5-2D0B-634A-94B0-7B2D3BA9F05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更進階版的dir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DAD66E9-3900-D745-8CB8-AC8F664ACA8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目前dir的輸出結果已經很像ls -al</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但使用者名稱和群組名稱都是數字，而非有意義的字串</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使用下列二個函數</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&lt;pwd.h&gt;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passwd *getpwuid(uid_t uid);</a:t>
            </a: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&lt;grp.h&gt;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group *getgrgid(gid_t gid);</a:t>
            </a:r>
          </a:p>
        </p:txBody>
      </p:sp>
    </p:spTree>
    <p:extLst>
      <p:ext uri="{BB962C8B-B14F-4D97-AF65-F5344CB8AC3E}">
        <p14:creationId xmlns:p14="http://schemas.microsoft.com/office/powerpoint/2010/main" val="2919131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D8959F5-E0CD-6940-A62B-D329F2AFB190}"/>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dir3</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2DC3E5C-F01F-5640-BB38-36F53A09FAC2}"/>
              </a:ext>
            </a:extLst>
          </p:cNvPr>
          <p:cNvSpPr txBox="1"/>
          <p:nvPr/>
        </p:nvSpPr>
        <p:spPr>
          <a:xfrm>
            <a:off x="716761"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將輸出函數換成新的輸出函數</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%d  %d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%s  %s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getpwuid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pw_name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getgrgid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gr_name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
        <p:nvSpPr>
          <p:cNvPr id="4" name="CustomShape 3">
            <a:extLst>
              <a:ext uri="{FF2B5EF4-FFF2-40B4-BE49-F238E27FC236}">
                <a16:creationId xmlns:a16="http://schemas.microsoft.com/office/drawing/2014/main" id="{5EE66AB2-C6A6-5240-9BCA-F782D005CC58}"/>
              </a:ext>
            </a:extLst>
          </p:cNvPr>
          <p:cNvSpPr/>
          <p:nvPr/>
        </p:nvSpPr>
        <p:spPr>
          <a:xfrm>
            <a:off x="4375083" y="3854516"/>
            <a:ext cx="555123" cy="659520"/>
          </a:xfrm>
          <a:custGeom>
            <a:avLst>
              <a:gd name="f0" fmla="val 1251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5B9BD5"/>
          </a:solidFill>
          <a:ln w="12600" cap="flat">
            <a:solidFill>
              <a:srgbClr val="43729D"/>
            </a:solidFill>
            <a:prstDash val="solid"/>
            <a:miter/>
          </a:ln>
        </p:spPr>
        <p:txBody>
          <a:bodyPr lIns="0" tIns="0" rIns="0" bIns="0"/>
          <a:lstStyle/>
          <a:p>
            <a:endParaRPr lang="zh-TW" altLang="en-US" dirty="0">
              <a:ea typeface="Microsoft YaHei Light" panose="020B0502040204020203" pitchFamily="34" charset="-122"/>
            </a:endParaRPr>
          </a:p>
        </p:txBody>
      </p:sp>
    </p:spTree>
    <p:extLst>
      <p:ext uri="{BB962C8B-B14F-4D97-AF65-F5344CB8AC3E}">
        <p14:creationId xmlns:p14="http://schemas.microsoft.com/office/powerpoint/2010/main" val="1410372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B65B108-EF60-2843-941D-C351711CA0A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rwx在目錄上的權限含義</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178BD33-8E52-4240-BCD8-9FB1684F655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FF0000"/>
                </a:solidFill>
                <a:uFillTx/>
                <a:latin typeface="Courier"/>
                <a:ea typeface="Consolas"/>
                <a:cs typeface="Noto Sans Mono Light" panose="020B0409040504020204" pitchFamily="50"/>
              </a:rPr>
              <a:t>在傳統UNIX系統上，目錄是一個「特別的檔案」</a:t>
            </a:r>
            <a:r>
              <a:rPr lang="zh-TW" sz="2800" b="0" i="0" u="none" strike="noStrike" kern="1200" cap="none" spc="-1" baseline="0" dirty="0">
                <a:solidFill>
                  <a:srgbClr val="000000"/>
                </a:solidFill>
                <a:uFillTx/>
                <a:latin typeface="Courier"/>
                <a:ea typeface="Consolas"/>
                <a:cs typeface="Noto Sans Mono Light" panose="020B0409040504020204" pitchFamily="50"/>
              </a:rPr>
              <a:t>，這個檔案記錄了「其他檔案的檔名、屬性」及「對應的檔案分配表（inode）」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「r」</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代表可以可以讀取該目錄，例如：印出該目錄的內容</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「w」</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代表可以修改這個目錄，例如：「新增、刪除、更名、移動」一個檔案</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「x」</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代表可以進入該目錄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83121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B832643-D87E-3445-B009-DE1BD99D61A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CE781DE-BC41-3141-BFA0-E267B9F99170}"/>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./dir3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408 Sat Mar 12 07:02:42 2016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680 Fri Mar 11 16:35:03 2016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8663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305 Fri Mar 11 13:52:03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8709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261 Fri Mar 11 17:05:58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9092 Sat Mar 12 06:59:25 2016 dir2</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762 Sat Mar 12 06:59:04 2016 dir2.c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9200 Sat Mar 12 07:02:42 2016 dir3</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831 Sat Mar 12 07:02:30 2016 dir3.c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298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link.c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298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lnk</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199538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558D5-8ACB-5A49-98B6-364A910B64C4}"/>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892258EE-7911-8C4C-B2BD-4B0FF9280944}"/>
              </a:ext>
            </a:extLst>
          </p:cNvPr>
          <p:cNvSpPr>
            <a:spLocks noGrp="1"/>
          </p:cNvSpPr>
          <p:nvPr>
            <p:ph idx="1"/>
          </p:nvPr>
        </p:nvSpPr>
        <p:spPr/>
        <p:txBody>
          <a:bodyPr/>
          <a:lstStyle/>
          <a:p>
            <a:pPr>
              <a:lnSpc>
                <a:spcPct val="150000"/>
              </a:lnSpc>
            </a:pPr>
            <a:r>
              <a:rPr kumimoji="1" lang="zh-TW" altLang="en-US" dirty="0"/>
              <a:t>本小結最主要的重點在於「了解如何取得檔案屬性」</a:t>
            </a:r>
          </a:p>
          <a:p>
            <a:pPr>
              <a:lnSpc>
                <a:spcPct val="150000"/>
              </a:lnSpc>
            </a:pPr>
            <a:r>
              <a:rPr kumimoji="1" lang="zh-TW" altLang="en-US" dirty="0"/>
              <a:t>了解</a:t>
            </a:r>
            <a:r>
              <a:rPr kumimoji="1" lang="en-US" altLang="zh-TW" dirty="0" err="1"/>
              <a:t>ctime</a:t>
            </a:r>
            <a:r>
              <a:rPr kumimoji="1" lang="en-US" altLang="zh-TW" dirty="0"/>
              <a:t>, </a:t>
            </a:r>
            <a:r>
              <a:rPr kumimoji="1" lang="en-US" altLang="zh-TW" dirty="0" err="1"/>
              <a:t>mtime</a:t>
            </a:r>
            <a:r>
              <a:rPr kumimoji="1" lang="en-US" altLang="zh-TW" dirty="0"/>
              <a:t>, </a:t>
            </a:r>
            <a:r>
              <a:rPr kumimoji="1" lang="en-US" altLang="zh-TW" dirty="0" err="1"/>
              <a:t>atime</a:t>
            </a:r>
            <a:r>
              <a:rPr kumimoji="1" lang="zh-TW" altLang="en-US" dirty="0"/>
              <a:t>的不同</a:t>
            </a:r>
          </a:p>
          <a:p>
            <a:pPr lvl="1">
              <a:lnSpc>
                <a:spcPct val="150000"/>
              </a:lnSpc>
            </a:pPr>
            <a:r>
              <a:rPr kumimoji="1" lang="en-US" altLang="zh-TW" dirty="0" err="1"/>
              <a:t>mtime</a:t>
            </a:r>
            <a:r>
              <a:rPr kumimoji="1" lang="zh-TW" altLang="en-US" dirty="0"/>
              <a:t>、</a:t>
            </a:r>
            <a:r>
              <a:rPr kumimoji="1" lang="en-US" altLang="zh-TW" dirty="0" err="1"/>
              <a:t>atime</a:t>
            </a:r>
            <a:r>
              <a:rPr kumimoji="1" lang="zh-TW" altLang="en-US" dirty="0"/>
              <a:t>分別代表修改時間、存取時間</a:t>
            </a:r>
          </a:p>
          <a:p>
            <a:pPr lvl="1">
              <a:lnSpc>
                <a:spcPct val="150000"/>
              </a:lnSpc>
            </a:pPr>
            <a:r>
              <a:rPr kumimoji="1" lang="en-US" altLang="zh-TW" dirty="0" err="1"/>
              <a:t>ctime</a:t>
            </a:r>
            <a:r>
              <a:rPr kumimoji="1" lang="zh-TW" altLang="en-US" dirty="0"/>
              <a:t>，修改</a:t>
            </a:r>
            <a:r>
              <a:rPr kumimoji="1" lang="en-US" altLang="zh-TW" dirty="0"/>
              <a:t>meta data</a:t>
            </a:r>
            <a:r>
              <a:rPr kumimoji="1" lang="zh-TW" altLang="en-US" dirty="0"/>
              <a:t>的時間，也就是修改</a:t>
            </a:r>
            <a:r>
              <a:rPr kumimoji="1" lang="en-US" altLang="zh-TW" dirty="0" err="1"/>
              <a:t>i</a:t>
            </a:r>
            <a:r>
              <a:rPr kumimoji="1" lang="en-US" altLang="zh-TW" dirty="0"/>
              <a:t>-node</a:t>
            </a:r>
            <a:r>
              <a:rPr kumimoji="1" lang="zh-TW" altLang="en-US" dirty="0"/>
              <a:t>的時間，</a:t>
            </a:r>
            <a:r>
              <a:rPr kumimoji="1" lang="en-US" altLang="zh-TW" dirty="0"/>
              <a:t>Linux</a:t>
            </a:r>
            <a:r>
              <a:rPr kumimoji="1" lang="zh-TW" altLang="en-US" dirty="0"/>
              <a:t>並未提供函數修改</a:t>
            </a:r>
            <a:r>
              <a:rPr kumimoji="1" lang="en-US" altLang="zh-TW" dirty="0" err="1"/>
              <a:t>ctime</a:t>
            </a:r>
            <a:endParaRPr kumimoji="1" lang="en-US" altLang="zh-TW" dirty="0"/>
          </a:p>
          <a:p>
            <a:pPr>
              <a:lnSpc>
                <a:spcPct val="150000"/>
              </a:lnSpc>
            </a:pPr>
            <a:r>
              <a:rPr kumimoji="1" lang="zh-TW" altLang="en-US" dirty="0"/>
              <a:t>了解如何走訪目錄結構</a:t>
            </a:r>
          </a:p>
        </p:txBody>
      </p:sp>
    </p:spTree>
    <p:extLst>
      <p:ext uri="{BB962C8B-B14F-4D97-AF65-F5344CB8AC3E}">
        <p14:creationId xmlns:p14="http://schemas.microsoft.com/office/powerpoint/2010/main" val="2705583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D64979-05E0-D642-8346-291FF1284159}"/>
              </a:ext>
            </a:extLst>
          </p:cNvPr>
          <p:cNvSpPr>
            <a:spLocks noGrp="1"/>
          </p:cNvSpPr>
          <p:nvPr>
            <p:ph type="title"/>
          </p:nvPr>
        </p:nvSpPr>
        <p:spPr/>
        <p:txBody>
          <a:bodyPr/>
          <a:lstStyle/>
          <a:p>
            <a:r>
              <a:rPr kumimoji="1" lang="zh-TW" altLang="en-US" dirty="0"/>
              <a:t>課堂小作業</a:t>
            </a:r>
          </a:p>
        </p:txBody>
      </p:sp>
      <p:sp>
        <p:nvSpPr>
          <p:cNvPr id="3" name="內容版面配置區 2">
            <a:extLst>
              <a:ext uri="{FF2B5EF4-FFF2-40B4-BE49-F238E27FC236}">
                <a16:creationId xmlns:a16="http://schemas.microsoft.com/office/drawing/2014/main" id="{96CDCE7E-6191-2840-8562-1FC8AD9E578C}"/>
              </a:ext>
            </a:extLst>
          </p:cNvPr>
          <p:cNvSpPr>
            <a:spLocks noGrp="1"/>
          </p:cNvSpPr>
          <p:nvPr>
            <p:ph idx="1"/>
          </p:nvPr>
        </p:nvSpPr>
        <p:spPr/>
        <p:txBody>
          <a:bodyPr/>
          <a:lstStyle/>
          <a:p>
            <a:pPr>
              <a:lnSpc>
                <a:spcPct val="150000"/>
              </a:lnSpc>
            </a:pPr>
            <a:r>
              <a:rPr kumimoji="1" lang="zh-TW" altLang="en-US" dirty="0"/>
              <a:t>將大小以人類容易讀得懂的方式列印出來</a:t>
            </a:r>
            <a:endParaRPr kumimoji="1" lang="en-US" altLang="zh-TW" dirty="0"/>
          </a:p>
          <a:p>
            <a:pPr lvl="1">
              <a:lnSpc>
                <a:spcPct val="150000"/>
              </a:lnSpc>
            </a:pPr>
            <a:r>
              <a:rPr kumimoji="1" lang="zh-TW" altLang="en-US" dirty="0"/>
              <a:t>以</a:t>
            </a:r>
            <a:r>
              <a:rPr kumimoji="1" lang="en-US" altLang="zh-TW" dirty="0"/>
              <a:t>B</a:t>
            </a:r>
            <a:r>
              <a:rPr kumimoji="1" lang="zh-TW" altLang="en-US" dirty="0"/>
              <a:t>、</a:t>
            </a:r>
            <a:r>
              <a:rPr kumimoji="1" lang="en-US" altLang="zh-TW" dirty="0"/>
              <a:t>K</a:t>
            </a:r>
            <a:r>
              <a:rPr kumimoji="1" lang="zh-TW" altLang="en-US" dirty="0"/>
              <a:t>、</a:t>
            </a:r>
            <a:r>
              <a:rPr kumimoji="1" lang="en-US" altLang="zh-TW" dirty="0"/>
              <a:t>M</a:t>
            </a:r>
            <a:r>
              <a:rPr kumimoji="1" lang="zh-TW" altLang="en-US" dirty="0"/>
              <a:t>、</a:t>
            </a:r>
            <a:r>
              <a:rPr kumimoji="1" lang="en-US" altLang="zh-TW" dirty="0"/>
              <a:t>G</a:t>
            </a:r>
            <a:r>
              <a:rPr kumimoji="1" lang="zh-TW" altLang="en-US" dirty="0"/>
              <a:t>、</a:t>
            </a:r>
            <a:r>
              <a:rPr kumimoji="1" lang="en-US" altLang="zh-TW" dirty="0"/>
              <a:t>T</a:t>
            </a:r>
            <a:r>
              <a:rPr kumimoji="1" lang="zh-CN" altLang="en-US" dirty="0"/>
              <a:t>列印大小</a:t>
            </a:r>
            <a:endParaRPr kumimoji="1" lang="en-US" altLang="zh-CN" dirty="0"/>
          </a:p>
          <a:p>
            <a:pPr lvl="1">
              <a:lnSpc>
                <a:spcPct val="150000"/>
              </a:lnSpc>
            </a:pPr>
            <a:r>
              <a:rPr kumimoji="1" lang="en-US" altLang="zh-TW" dirty="0"/>
              <a:t>B</a:t>
            </a:r>
            <a:r>
              <a:rPr kumimoji="1" lang="zh-CN" altLang="en-US" dirty="0"/>
              <a:t>以上，用浮點數列印大小，到小數點底下第二位</a:t>
            </a:r>
            <a:endParaRPr kumimoji="1" lang="zh-TW" altLang="en-US" dirty="0"/>
          </a:p>
        </p:txBody>
      </p:sp>
    </p:spTree>
    <p:extLst>
      <p:ext uri="{BB962C8B-B14F-4D97-AF65-F5344CB8AC3E}">
        <p14:creationId xmlns:p14="http://schemas.microsoft.com/office/powerpoint/2010/main" val="2024945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8720F0-3D9E-CA47-9C34-85D256B4357B}"/>
              </a:ext>
            </a:extLst>
          </p:cNvPr>
          <p:cNvSpPr>
            <a:spLocks noGrp="1"/>
          </p:cNvSpPr>
          <p:nvPr>
            <p:ph type="title"/>
          </p:nvPr>
        </p:nvSpPr>
        <p:spPr/>
        <p:txBody>
          <a:bodyPr/>
          <a:lstStyle/>
          <a:p>
            <a:r>
              <a:rPr kumimoji="1" lang="zh-TW" altLang="en-US" dirty="0"/>
              <a:t>檔案的操作</a:t>
            </a:r>
          </a:p>
        </p:txBody>
      </p:sp>
    </p:spTree>
    <p:extLst>
      <p:ext uri="{BB962C8B-B14F-4D97-AF65-F5344CB8AC3E}">
        <p14:creationId xmlns:p14="http://schemas.microsoft.com/office/powerpoint/2010/main" val="426722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4904DC5-5FD5-6C46-9601-CE8E41B4D9F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檔案權限的遮罩umask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86CF6A5-F45C-1243-91AF-1B7CECD8AD1B}"/>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a:t>
            </a:r>
            <a:r>
              <a:rPr lang="zh-TW" sz="20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指令：</a:t>
            </a:r>
            <a:r>
              <a:rPr lang="en-US" sz="20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umask</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a:t>
            </a:r>
            <a:r>
              <a:rPr lang="en-US" sz="20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types.h</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a:t>
            </a:r>
            <a:r>
              <a:rPr lang="en-US" sz="20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stat.h</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mask);</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使用</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可以設定「檔案遮罩」，所有新建立的檔案或者檔案權限的修改都會受到這個檔案遮罩的影響。</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的回傳值是「舊的</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的設定值」</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例如：使用</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將檔案遮罩設定為「</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002</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」，那麼新建立的檔案的「其他人」就一定不會有「寫入權限」</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505488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1F83F2B-EB19-A84F-8723-E8B6581D0DA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0BAB5E3-9FE8-EF4B-AF2D-15C5A67C5310}"/>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寫一支程式，該程式會在螢幕上印出目前umask的設定，並且不會改變umask的設定值</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510281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7DBA25-E073-2A41-9033-C68ACC811736}"/>
              </a:ext>
            </a:extLst>
          </p:cNvPr>
          <p:cNvSpPr>
            <a:spLocks noGrp="1"/>
          </p:cNvSpPr>
          <p:nvPr>
            <p:ph type="title"/>
          </p:nvPr>
        </p:nvSpPr>
        <p:spPr/>
        <p:txBody>
          <a:bodyPr/>
          <a:lstStyle/>
          <a:p>
            <a:r>
              <a:rPr kumimoji="1" lang="en-US" altLang="zh-TW" dirty="0" err="1"/>
              <a:t>umask</a:t>
            </a:r>
            <a:r>
              <a:rPr kumimoji="1" lang="zh-TW" altLang="en-US" dirty="0"/>
              <a:t>的功能 </a:t>
            </a:r>
          </a:p>
        </p:txBody>
      </p:sp>
      <p:sp>
        <p:nvSpPr>
          <p:cNvPr id="3" name="內容版面配置區 2">
            <a:extLst>
              <a:ext uri="{FF2B5EF4-FFF2-40B4-BE49-F238E27FC236}">
                <a16:creationId xmlns:a16="http://schemas.microsoft.com/office/drawing/2014/main" id="{82F76C73-B610-D54F-AD3B-1E7E11F96564}"/>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設定「新建的檔案、新建的目錄」的最大權限。注意，如果該權限位元為</a:t>
            </a:r>
            <a:r>
              <a:rPr kumimoji="1" lang="en-US" altLang="zh-TW" dirty="0">
                <a:solidFill>
                  <a:srgbClr val="FFFF00"/>
                </a:solidFill>
                <a:latin typeface="Microsoft YaHei Light" panose="020B0502040204020203" pitchFamily="34" charset="-122"/>
                <a:ea typeface="Microsoft YaHei Light" panose="020B0502040204020203" pitchFamily="34" charset="-122"/>
              </a:rPr>
              <a:t>1</a:t>
            </a:r>
            <a:r>
              <a:rPr kumimoji="1" lang="zh-TW" altLang="en-US" dirty="0">
                <a:solidFill>
                  <a:srgbClr val="FFFF00"/>
                </a:solidFill>
                <a:latin typeface="Microsoft YaHei Light" panose="020B0502040204020203" pitchFamily="34" charset="-122"/>
                <a:ea typeface="Microsoft YaHei Light" panose="020B0502040204020203" pitchFamily="34" charset="-122"/>
              </a:rPr>
              <a:t>代表「被遮蓋掉」，換句話講，就是不會有該權限。請看下面例子：</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endParaRPr kumimoji="1" lang="zh-TW" altLang="en-US" dirty="0">
              <a:solidFill>
                <a:srgbClr val="FFFF00"/>
              </a:solidFill>
              <a:latin typeface="Microsoft YaHei Light" panose="020B0502040204020203" pitchFamily="34" charset="-122"/>
              <a:ea typeface="Microsoft YaHei Light" panose="020B0502040204020203" pitchFamily="34" charset="-122"/>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umask</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0002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/*others</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不會有</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權限*</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touch a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/*touch</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會產生檔案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 -l</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-r-- 1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0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19:07 a</a:t>
            </a:r>
          </a:p>
          <a:p>
            <a:pPr marL="0" indent="0">
              <a:buNone/>
            </a:pPr>
            <a:endParaRPr kumimoji="1" lang="zh-TW" altLang="en-US" dirty="0"/>
          </a:p>
        </p:txBody>
      </p:sp>
    </p:spTree>
    <p:extLst>
      <p:ext uri="{BB962C8B-B14F-4D97-AF65-F5344CB8AC3E}">
        <p14:creationId xmlns:p14="http://schemas.microsoft.com/office/powerpoint/2010/main" val="4178829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BCB7C-90A1-8B40-9931-E19518B6D69B}"/>
              </a:ext>
            </a:extLst>
          </p:cNvPr>
          <p:cNvSpPr>
            <a:spLocks noGrp="1"/>
          </p:cNvSpPr>
          <p:nvPr>
            <p:ph type="title"/>
          </p:nvPr>
        </p:nvSpPr>
        <p:spPr/>
        <p:txBody>
          <a:bodyPr/>
          <a:lstStyle/>
          <a:p>
            <a:r>
              <a:rPr kumimoji="1" lang="en-US" altLang="zh-TW" dirty="0" err="1"/>
              <a:t>umask</a:t>
            </a:r>
            <a:r>
              <a:rPr kumimoji="1" lang="zh-TW" altLang="en-US" dirty="0"/>
              <a:t>的功能 </a:t>
            </a:r>
          </a:p>
        </p:txBody>
      </p:sp>
      <p:sp>
        <p:nvSpPr>
          <p:cNvPr id="3" name="內容版面配置區 2">
            <a:extLst>
              <a:ext uri="{FF2B5EF4-FFF2-40B4-BE49-F238E27FC236}">
                <a16:creationId xmlns:a16="http://schemas.microsoft.com/office/drawing/2014/main" id="{77460E5F-BC4C-FE4A-9137-05D7D612A6CD}"/>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umask</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777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全部的權限都遮蓋掉*</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touch b</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b -l</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0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19:07 b </a:t>
            </a:r>
            <a:r>
              <a:rPr kumimoji="1" lang="en-US" altLang="zh-TW" dirty="0">
                <a:solidFill>
                  <a:srgbClr val="FFFF00"/>
                </a:solidFill>
                <a:latin typeface="Microsoft YaHei Light" panose="020B0502040204020203" pitchFamily="34" charset="-122"/>
                <a:ea typeface="Microsoft YaHei Light" panose="020B0502040204020203" pitchFamily="34" charset="-122"/>
              </a:rPr>
              <a:t>/*b</a:t>
            </a:r>
            <a:r>
              <a:rPr kumimoji="1" lang="zh-TW" altLang="en-US" dirty="0">
                <a:solidFill>
                  <a:srgbClr val="FFFF00"/>
                </a:solidFill>
                <a:latin typeface="Microsoft YaHei Light" panose="020B0502040204020203" pitchFamily="34" charset="-122"/>
                <a:ea typeface="Microsoft YaHei Light" panose="020B0502040204020203" pitchFamily="34" charset="-122"/>
              </a:rPr>
              <a:t>沒有任何權限*</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p>
          <a:p>
            <a:pPr marL="0" indent="0">
              <a:buNone/>
            </a:pPr>
            <a:r>
              <a:rPr kumimoji="1" lang="en-US" altLang="zh-TW" dirty="0"/>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要特別注意的是如果使用</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，並且啟動目錄的「預設</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」功能，那麼</a:t>
            </a:r>
            <a:r>
              <a:rPr kumimoji="1" lang="en-US" altLang="zh-TW" dirty="0" err="1">
                <a:solidFill>
                  <a:srgbClr val="FFFF00"/>
                </a:solidFill>
                <a:latin typeface="Microsoft YaHei Light" panose="020B0502040204020203" pitchFamily="34" charset="-122"/>
                <a:ea typeface="Microsoft YaHei Light" panose="020B0502040204020203" pitchFamily="34" charset="-122"/>
              </a:rPr>
              <a:t>umask</a:t>
            </a:r>
            <a:r>
              <a:rPr kumimoji="1" lang="zh-TW" altLang="en-US" dirty="0">
                <a:solidFill>
                  <a:srgbClr val="FFFF00"/>
                </a:solidFill>
                <a:latin typeface="Microsoft YaHei Light" panose="020B0502040204020203" pitchFamily="34" charset="-122"/>
                <a:ea typeface="Microsoft YaHei Light" panose="020B0502040204020203" pitchFamily="34" charset="-122"/>
              </a:rPr>
              <a:t>功能和</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的預設權限重疊，因此會被忽略掉。</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詳細的部分請自行查閱</a:t>
            </a:r>
            <a:r>
              <a:rPr kumimoji="1" lang="en-US" altLang="zh-TW" dirty="0">
                <a:solidFill>
                  <a:srgbClr val="FFFF00"/>
                </a:solidFill>
                <a:latin typeface="Microsoft YaHei Light" panose="020B0502040204020203" pitchFamily="34" charset="-122"/>
                <a:ea typeface="Microsoft YaHei Light" panose="020B0502040204020203" pitchFamily="34" charset="-122"/>
              </a:rPr>
              <a:t>man 5 </a:t>
            </a:r>
            <a:r>
              <a:rPr kumimoji="1" lang="en-US" altLang="zh-TW" dirty="0" err="1">
                <a:solidFill>
                  <a:srgbClr val="FFFF00"/>
                </a:solidFill>
                <a:latin typeface="Microsoft YaHei Light" panose="020B0502040204020203" pitchFamily="34" charset="-122"/>
                <a:ea typeface="Microsoft YaHei Light" panose="020B0502040204020203" pitchFamily="34" charset="-122"/>
              </a:rPr>
              <a:t>acl</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p>
          <a:p>
            <a:pPr marL="0" indent="0">
              <a:buNone/>
            </a:pPr>
            <a:endParaRPr kumimoji="1" lang="zh-TW" altLang="en-US" dirty="0"/>
          </a:p>
        </p:txBody>
      </p:sp>
    </p:spTree>
    <p:extLst>
      <p:ext uri="{BB962C8B-B14F-4D97-AF65-F5344CB8AC3E}">
        <p14:creationId xmlns:p14="http://schemas.microsoft.com/office/powerpoint/2010/main" val="67521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5C0A0B5-45A4-6748-BF63-D35E2BCA693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unlink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9DB9B54-5587-9B49-B482-3D2C2FA3378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a:t>
            </a:r>
            <a:r>
              <a:rPr lang="zh-TW"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指令：</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6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26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26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remove(</a:t>
            </a: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刪除</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pathname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，在</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Linux</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中由於一個檔案可能被多個「路徑名」參照，因此「刪除</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pathname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」的實際功能是讓「參照數」少</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1</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，如果參照數變為</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0</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，系統就會真正刪除這個檔案</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資料夾（資料夾的參考數都為</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1</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要特別注意的是，如果正好有一個程式打開</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(open)</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了這個檔案，除非這個程式關閉</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(close)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了這個檔案，否則這個檔案會以「</a:t>
            </a:r>
            <a:r>
              <a:rPr lang="zh-TW" sz="2400" u="none" strike="noStrike" kern="1200" cap="none" spc="-1" baseline="0" dirty="0">
                <a:solidFill>
                  <a:srgbClr val="FF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隱形的方式</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」存在於檔案系統，</a:t>
            </a:r>
            <a:r>
              <a:rPr lang="zh-TW" sz="2400" u="none" strike="noStrike" kern="1200" cap="none" spc="-1" baseline="0" dirty="0">
                <a:solidFill>
                  <a:srgbClr val="FF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這是避免暫存檔案佔據空間的重要技巧</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049215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44ACF96-0616-2049-8DC6-BBFFD61E2AC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031C324-3932-EE42-AD64-55AE02FAD0B6}"/>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寫一隻小程式，可以移除某個檔案或者資料夾，例如：</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myrm /path/something</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8104152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10169</Words>
  <Application>Microsoft Macintosh PowerPoint</Application>
  <PresentationFormat>寬螢幕</PresentationFormat>
  <Paragraphs>1404</Paragraphs>
  <Slides>147</Slides>
  <Notes>94</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147</vt:i4>
      </vt:variant>
    </vt:vector>
  </HeadingPairs>
  <TitlesOfParts>
    <vt:vector size="160" baseType="lpstr">
      <vt:lpstr>Microsoft YaHei</vt:lpstr>
      <vt:lpstr>Microsoft YaHei Light</vt:lpstr>
      <vt:lpstr>StarSymbol</vt:lpstr>
      <vt:lpstr>Arial</vt:lpstr>
      <vt:lpstr>Calibri</vt:lpstr>
      <vt:lpstr>Chalkboard SE</vt:lpstr>
      <vt:lpstr>Consolas</vt:lpstr>
      <vt:lpstr>Courier</vt:lpstr>
      <vt:lpstr>Courier New</vt:lpstr>
      <vt:lpstr>Menlo</vt:lpstr>
      <vt:lpstr>Menlo-Regular</vt:lpstr>
      <vt:lpstr>Monaco</vt:lpstr>
      <vt:lpstr>Office 佈景主題</vt:lpstr>
      <vt:lpstr>檔案及目錄</vt:lpstr>
      <vt:lpstr>內容</vt:lpstr>
      <vt:lpstr>認識檔案基本屬性</vt:lpstr>
      <vt:lpstr>檔案的基本屬性 (ls -alh)</vt:lpstr>
      <vt:lpstr>PowerPoint 簡報</vt:lpstr>
      <vt:lpstr>PowerPoint 簡報</vt:lpstr>
      <vt:lpstr>PowerPoint 簡報</vt:lpstr>
      <vt:lpstr>PowerPoint 簡報</vt:lpstr>
      <vt:lpstr>PowerPoint 簡報</vt:lpstr>
      <vt:lpstr>檔案的特殊屬性  set-uid</vt:lpstr>
      <vt:lpstr>process的權限</vt:lpstr>
      <vt:lpstr>設計上的需求</vt:lpstr>
      <vt:lpstr>process有三個id</vt:lpstr>
      <vt:lpstr>PowerPoint 簡報</vt:lpstr>
      <vt:lpstr>PowerPoint 簡報</vt:lpstr>
      <vt:lpstr>PowerPoint 簡報</vt:lpstr>
      <vt:lpstr>PowerPoint 簡報</vt:lpstr>
      <vt:lpstr>如果是setuid的程式，檔案的owner是root，會發生什麼情況？</vt:lpstr>
      <vt:lpstr>如果是setuid的程式，檔案的owner是root，會發生什麼情況？</vt:lpstr>
      <vt:lpstr>PowerPoint 簡報</vt:lpstr>
      <vt:lpstr>PowerPoint 簡報</vt:lpstr>
      <vt:lpstr>PowerPoint 簡報</vt:lpstr>
      <vt:lpstr>PowerPoint 簡報</vt:lpstr>
      <vt:lpstr>PowerPoint 簡報</vt:lpstr>
      <vt:lpstr>PowerPoint 簡報</vt:lpstr>
      <vt:lpstr>PowerPoint 簡報</vt:lpstr>
      <vt:lpstr>PowerPoint 簡報</vt:lpstr>
      <vt:lpstr>硬連結及軟連結</vt:lpstr>
      <vt:lpstr>關於hard link</vt:lpstr>
      <vt:lpstr>關於soft link</vt:lpstr>
      <vt:lpstr>本小節進行方式</vt:lpstr>
      <vt:lpstr>硬碟的處理，Windows vs. UNIX</vt:lpstr>
      <vt:lpstr>目錄系統 與檔案系統</vt:lpstr>
      <vt:lpstr>檔案系統連接上目錄系統</vt:lpstr>
      <vt:lpstr>掛載另外一個檔案系統</vt:lpstr>
      <vt:lpstr>hardlink-1</vt:lpstr>
      <vt:lpstr>hardlink-2</vt:lpstr>
      <vt:lpstr>hard link的權限-1</vt:lpstr>
      <vt:lpstr>UNIX中的「file」</vt:lpstr>
      <vt:lpstr>刪除檔案（link）-1</vt:lpstr>
      <vt:lpstr>刪除檔案（link）-2</vt:lpstr>
      <vt:lpstr>刪除檔案（link）-3</vt:lpstr>
      <vt:lpstr>刪除檔案（link）-4</vt:lpstr>
      <vt:lpstr>softlink</vt:lpstr>
      <vt:lpstr>softlink</vt:lpstr>
      <vt:lpstr>softlink</vt:lpstr>
      <vt:lpstr>實驗-1</vt:lpstr>
      <vt:lpstr>實驗-1</vt:lpstr>
      <vt:lpstr>hardlink的特性</vt:lpstr>
      <vt:lpstr>hardlink的特性</vt:lpstr>
      <vt:lpstr>hardlink的特性</vt:lpstr>
      <vt:lpstr>softlink的特性 </vt:lpstr>
      <vt:lpstr>softlink的特性 </vt:lpstr>
      <vt:lpstr>PowerPoint 簡報</vt:lpstr>
      <vt:lpstr>link</vt:lpstr>
      <vt:lpstr>PowerPoint 簡報</vt:lpstr>
      <vt:lpstr>PowerPoint 簡報</vt:lpstr>
      <vt:lpstr>PowerPoint 簡報</vt:lpstr>
      <vt:lpstr>小結</vt:lpstr>
      <vt:lpstr>操作目錄及檔案屬性</vt:lpstr>
      <vt:lpstr>PowerPoint 簡報</vt:lpstr>
      <vt:lpstr>PowerPoint 簡報</vt:lpstr>
      <vt:lpstr>PowerPoint 簡報</vt:lpstr>
      <vt:lpstr>PowerPoint 簡報</vt:lpstr>
      <vt:lpstr>PowerPoint 簡報</vt:lpstr>
      <vt:lpstr>PowerPoint 簡報</vt:lpstr>
      <vt:lpstr>PowerPoint 簡報</vt:lpstr>
      <vt:lpstr>PowerPoint 簡報</vt:lpstr>
      <vt:lpstr>條列目錄裡所有的物件</vt:lpstr>
      <vt:lpstr>PowerPoint 簡報</vt:lpstr>
      <vt:lpstr>PowerPoint 簡報</vt:lpstr>
      <vt:lpstr>PowerPoint 簡報</vt:lpstr>
      <vt:lpstr>PowerPoint 簡報</vt:lpstr>
      <vt:lpstr>PowerPoint 簡報</vt:lpstr>
      <vt:lpstr>PowerPoint 簡報</vt:lpstr>
      <vt:lpstr>PowerPoint 簡報</vt:lpstr>
      <vt:lpstr>小結</vt:lpstr>
      <vt:lpstr>利用stat讀取檔案屬性</vt:lpstr>
      <vt:lpstr>更進階版的dir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小結</vt:lpstr>
      <vt:lpstr>課堂小作業</vt:lpstr>
      <vt:lpstr>檔案的操作</vt:lpstr>
      <vt:lpstr>PowerPoint 簡報</vt:lpstr>
      <vt:lpstr>PowerPoint 簡報</vt:lpstr>
      <vt:lpstr>umask的功能 </vt:lpstr>
      <vt:lpstr>umask的功能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設定檔案的「ACL」</vt:lpstr>
      <vt:lpstr>檔案的ACL</vt:lpstr>
      <vt:lpstr>指令：getfacl, setfacl</vt:lpstr>
      <vt:lpstr>PowerPoint 簡報</vt:lpstr>
      <vt:lpstr>setfacl</vt:lpstr>
      <vt:lpstr>PowerPoint 簡報</vt:lpstr>
      <vt:lpstr>PowerPoint 簡報</vt:lpstr>
      <vt:lpstr>PowerPoint 簡報</vt:lpstr>
      <vt:lpstr>PowerPoint 簡報</vt:lpstr>
      <vt:lpstr>ACL functions</vt:lpstr>
      <vt:lpstr>clang</vt:lpstr>
      <vt:lpstr>position of gcc -l option</vt:lpstr>
      <vt:lpstr>PowerPoint 簡報</vt:lpstr>
      <vt:lpstr>PowerPoint 簡報</vt:lpstr>
      <vt:lpstr>PowerPoint 簡報</vt:lpstr>
      <vt:lpstr>PowerPoint 簡報</vt:lpstr>
      <vt:lpstr>PowerPoint 簡報</vt:lpstr>
      <vt:lpstr>小結</vt:lpstr>
      <vt:lpstr>擴充屬性</vt:lpstr>
      <vt:lpstr>PowerPoint 簡報</vt:lpstr>
      <vt:lpstr>PowerPoint 簡報</vt:lpstr>
      <vt:lpstr>PowerPoint 簡報</vt:lpstr>
      <vt:lpstr>PowerPoint 簡報</vt:lpstr>
      <vt:lpstr>PowerPoint 簡報</vt:lpstr>
      <vt:lpstr>PowerPoint 簡報</vt:lpstr>
      <vt:lpstr>修改listattr.c</vt:lpstr>
      <vt:lpstr>PowerPoint 簡報</vt:lpstr>
      <vt:lpstr>小結</vt:lpstr>
      <vt:lpstr>監聽檔案異動</vt:lpstr>
      <vt:lpstr>PowerPoint 簡報</vt:lpstr>
      <vt:lpstr>inotify</vt:lpstr>
      <vt:lpstr>PowerPoint 簡報</vt:lpstr>
      <vt:lpstr>PowerPoint 簡報</vt:lpstr>
      <vt:lpstr>PowerPoint 簡報</vt:lpstr>
      <vt:lpstr>PowerPoint 簡報</vt:lpstr>
      <vt:lpstr>PowerPoint 簡報</vt:lpstr>
      <vt:lpstr>小結</vt:lpstr>
      <vt:lpstr>作業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Linux安裝與操作 </dc:title>
  <dc:creator>習五 羅</dc:creator>
  <cp:lastModifiedBy>Shiwu Lo</cp:lastModifiedBy>
  <cp:revision>55</cp:revision>
  <dcterms:created xsi:type="dcterms:W3CDTF">2019-01-31T14:35:51Z</dcterms:created>
  <dcterms:modified xsi:type="dcterms:W3CDTF">2022-03-24T04:55:22Z</dcterms:modified>
</cp:coreProperties>
</file>